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tiff" ContentType="image/tif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8"/>
  </p:handoutMasterIdLst>
  <p:sldIdLst>
    <p:sldId id="256" r:id="rId2"/>
    <p:sldId id="257" r:id="rId3"/>
    <p:sldId id="334" r:id="rId4"/>
    <p:sldId id="333" r:id="rId5"/>
    <p:sldId id="335" r:id="rId6"/>
    <p:sldId id="332" r:id="rId7"/>
    <p:sldId id="336" r:id="rId8"/>
    <p:sldId id="308" r:id="rId9"/>
    <p:sldId id="309" r:id="rId10"/>
    <p:sldId id="318" r:id="rId11"/>
    <p:sldId id="319" r:id="rId12"/>
    <p:sldId id="310" r:id="rId13"/>
    <p:sldId id="311" r:id="rId14"/>
    <p:sldId id="314" r:id="rId15"/>
    <p:sldId id="315" r:id="rId16"/>
    <p:sldId id="316" r:id="rId17"/>
    <p:sldId id="317" r:id="rId18"/>
    <p:sldId id="337" r:id="rId19"/>
    <p:sldId id="320" r:id="rId20"/>
    <p:sldId id="321" r:id="rId21"/>
    <p:sldId id="322" r:id="rId22"/>
    <p:sldId id="323" r:id="rId23"/>
    <p:sldId id="324" r:id="rId24"/>
    <p:sldId id="325" r:id="rId25"/>
    <p:sldId id="298" r:id="rId26"/>
    <p:sldId id="299" r:id="rId27"/>
    <p:sldId id="300" r:id="rId28"/>
    <p:sldId id="301" r:id="rId29"/>
    <p:sldId id="259" r:id="rId30"/>
    <p:sldId id="258" r:id="rId31"/>
    <p:sldId id="260" r:id="rId32"/>
    <p:sldId id="261" r:id="rId33"/>
    <p:sldId id="262" r:id="rId34"/>
    <p:sldId id="263" r:id="rId35"/>
    <p:sldId id="264" r:id="rId36"/>
    <p:sldId id="265" r:id="rId37"/>
    <p:sldId id="338" r:id="rId38"/>
    <p:sldId id="344" r:id="rId39"/>
    <p:sldId id="342" r:id="rId40"/>
    <p:sldId id="340" r:id="rId41"/>
    <p:sldId id="343" r:id="rId42"/>
    <p:sldId id="341" r:id="rId43"/>
    <p:sldId id="326" r:id="rId44"/>
    <p:sldId id="327" r:id="rId45"/>
    <p:sldId id="328" r:id="rId46"/>
    <p:sldId id="329" r:id="rId47"/>
    <p:sldId id="266" r:id="rId48"/>
    <p:sldId id="267" r:id="rId49"/>
    <p:sldId id="282" r:id="rId50"/>
    <p:sldId id="283" r:id="rId51"/>
    <p:sldId id="284" r:id="rId52"/>
    <p:sldId id="285" r:id="rId53"/>
    <p:sldId id="286" r:id="rId54"/>
    <p:sldId id="287" r:id="rId55"/>
    <p:sldId id="288" r:id="rId56"/>
    <p:sldId id="289" r:id="rId57"/>
    <p:sldId id="290" r:id="rId58"/>
    <p:sldId id="291" r:id="rId59"/>
    <p:sldId id="292" r:id="rId60"/>
    <p:sldId id="293" r:id="rId61"/>
    <p:sldId id="294" r:id="rId62"/>
    <p:sldId id="295" r:id="rId63"/>
    <p:sldId id="296" r:id="rId64"/>
    <p:sldId id="297" r:id="rId65"/>
    <p:sldId id="345" r:id="rId66"/>
    <p:sldId id="358" r:id="rId67"/>
    <p:sldId id="365" r:id="rId68"/>
    <p:sldId id="357" r:id="rId69"/>
    <p:sldId id="363" r:id="rId70"/>
    <p:sldId id="359" r:id="rId71"/>
    <p:sldId id="364" r:id="rId72"/>
    <p:sldId id="346" r:id="rId73"/>
    <p:sldId id="331" r:id="rId74"/>
    <p:sldId id="347" r:id="rId75"/>
    <p:sldId id="348" r:id="rId76"/>
    <p:sldId id="349" r:id="rId77"/>
    <p:sldId id="350" r:id="rId78"/>
    <p:sldId id="351" r:id="rId79"/>
    <p:sldId id="352" r:id="rId80"/>
    <p:sldId id="353" r:id="rId81"/>
    <p:sldId id="361" r:id="rId82"/>
    <p:sldId id="354" r:id="rId83"/>
    <p:sldId id="362" r:id="rId84"/>
    <p:sldId id="355" r:id="rId85"/>
    <p:sldId id="356" r:id="rId86"/>
    <p:sldId id="360" r:id="rId87"/>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5455"/>
          </a:xfrm>
          <a:prstGeom prst="rect">
            <a:avLst/>
          </a:prstGeom>
        </p:spPr>
        <p:txBody>
          <a:bodyPr vert="horz" lIns="92930" tIns="46465" rIns="92930" bIns="46465" rtlCol="0"/>
          <a:lstStyle>
            <a:lvl1pPr algn="r">
              <a:defRPr sz="1200"/>
            </a:lvl1pPr>
          </a:lstStyle>
          <a:p>
            <a:fld id="{4602BB7F-A190-440A-89F7-CE60C3A33DE0}" type="datetimeFigureOut">
              <a:rPr lang="en-US" smtClean="0"/>
              <a:pPr/>
              <a:t>3/1/2018</a:t>
            </a:fld>
            <a:endParaRPr lang="en-US"/>
          </a:p>
        </p:txBody>
      </p:sp>
      <p:sp>
        <p:nvSpPr>
          <p:cNvPr id="4" name="Footer Placeholder 3"/>
          <p:cNvSpPr>
            <a:spLocks noGrp="1"/>
          </p:cNvSpPr>
          <p:nvPr>
            <p:ph type="ftr" sz="quarter" idx="2"/>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842029"/>
            <a:ext cx="3013763" cy="465455"/>
          </a:xfrm>
          <a:prstGeom prst="rect">
            <a:avLst/>
          </a:prstGeom>
        </p:spPr>
        <p:txBody>
          <a:bodyPr vert="horz" lIns="92930" tIns="46465" rIns="92930" bIns="46465" rtlCol="0" anchor="b"/>
          <a:lstStyle>
            <a:lvl1pPr algn="r">
              <a:defRPr sz="1200"/>
            </a:lvl1pPr>
          </a:lstStyle>
          <a:p>
            <a:fld id="{A6B6B899-B468-42B4-B992-924CB12C0C8A}"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D880B2E-B4DE-4016-8629-964DEF51FAC8}"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880B2E-B4DE-4016-8629-964DEF51FAC8}"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880B2E-B4DE-4016-8629-964DEF51FAC8}"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880B2E-B4DE-4016-8629-964DEF51FAC8}" type="datetimeFigureOut">
              <a:rPr lang="en-US"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880B2E-B4DE-4016-8629-964DEF51FAC8}" type="datetimeFigureOut">
              <a:rPr lang="en-US" smtClean="0"/>
              <a:pPr/>
              <a:t>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880B2E-B4DE-4016-8629-964DEF51FAC8}" type="datetimeFigureOut">
              <a:rPr lang="en-US" smtClean="0"/>
              <a:pPr/>
              <a:t>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880B2E-B4DE-4016-8629-964DEF51FAC8}" type="datetimeFigureOut">
              <a:rPr lang="en-US" smtClean="0"/>
              <a:pPr/>
              <a:t>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80B2E-B4DE-4016-8629-964DEF51FAC8}" type="datetimeFigureOut">
              <a:rPr lang="en-US"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880B2E-B4DE-4016-8629-964DEF51FAC8}" type="datetimeFigureOut">
              <a:rPr lang="en-US"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880B2E-B4DE-4016-8629-964DEF51FAC8}"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880B2E-B4DE-4016-8629-964DEF51FAC8}" type="datetimeFigureOut">
              <a:rPr lang="en-US"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B4BD5-5479-4FB7-BEA7-092FBAD18E4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880B2E-B4DE-4016-8629-964DEF51FAC8}" type="datetimeFigureOut">
              <a:rPr lang="en-US" smtClean="0"/>
              <a:pPr/>
              <a:t>3/1/2018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B4BD5-5479-4FB7-BEA7-092FBAD18E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6.tiff"/><Relationship Id="rId2" Type="http://schemas.openxmlformats.org/officeDocument/2006/relationships/image" Target="../media/image95.jpeg"/><Relationship Id="rId1" Type="http://schemas.openxmlformats.org/officeDocument/2006/relationships/slideLayout" Target="../slideLayouts/slideLayout7.xml"/><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endParaRPr lang="en-US"/>
          </a:p>
        </p:txBody>
      </p:sp>
      <p:pic>
        <p:nvPicPr>
          <p:cNvPr id="6" name="Picture 1" descr="C:\Users\Loans\Downloads\PPT front slide.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571636"/>
          </a:xfrm>
        </p:spPr>
        <p:txBody>
          <a:bodyPr>
            <a:noAutofit/>
          </a:bodyPr>
          <a:lstStyle/>
          <a:p>
            <a:r>
              <a:rPr lang="en-US" sz="4000" b="1" u="sng" dirty="0" smtClean="0">
                <a:solidFill>
                  <a:schemeClr val="accent3">
                    <a:lumMod val="50000"/>
                  </a:schemeClr>
                </a:solidFill>
                <a:latin typeface="Franklin Gothic Book" pitchFamily="34" charset="0"/>
              </a:rPr>
              <a:t>Assam Financial Corporation {AFC}, </a:t>
            </a:r>
            <a:r>
              <a:rPr lang="en-US" sz="4000" b="1" u="sng" dirty="0" err="1" smtClean="0">
                <a:solidFill>
                  <a:schemeClr val="accent3">
                    <a:lumMod val="50000"/>
                  </a:schemeClr>
                </a:solidFill>
                <a:latin typeface="Franklin Gothic Book" pitchFamily="34" charset="0"/>
              </a:rPr>
              <a:t>Guwahati</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Basils India Pvt. Ltd.</a:t>
            </a:r>
            <a:endParaRPr lang="en-US" sz="4000" dirty="0">
              <a:solidFill>
                <a:schemeClr val="accent3">
                  <a:lumMod val="50000"/>
                </a:schemeClr>
              </a:solidFill>
            </a:endParaRPr>
          </a:p>
        </p:txBody>
      </p:sp>
      <p:pic>
        <p:nvPicPr>
          <p:cNvPr id="1026" name="Picture 2" descr="E:\Desktop\My Document\COSIDICI NATIONAL AWARD 2018 GOA\AFC\AFC ~ BASILS INDIA PVT LTD pic.jpg"/>
          <p:cNvPicPr>
            <a:picLocks noGrp="1" noChangeAspect="1" noChangeArrowheads="1"/>
          </p:cNvPicPr>
          <p:nvPr>
            <p:ph idx="1"/>
          </p:nvPr>
        </p:nvPicPr>
        <p:blipFill>
          <a:blip r:embed="rId2" cstate="print"/>
          <a:srcRect/>
          <a:stretch>
            <a:fillRect/>
          </a:stretch>
        </p:blipFill>
        <p:spPr bwMode="auto">
          <a:xfrm>
            <a:off x="928662" y="2117725"/>
            <a:ext cx="7358113" cy="452596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571636"/>
          </a:xfrm>
        </p:spPr>
        <p:txBody>
          <a:bodyPr>
            <a:noAutofit/>
          </a:bodyPr>
          <a:lstStyle/>
          <a:p>
            <a:r>
              <a:rPr lang="en-US" sz="4000" b="1" u="sng" dirty="0" smtClean="0">
                <a:solidFill>
                  <a:schemeClr val="accent3">
                    <a:lumMod val="50000"/>
                  </a:schemeClr>
                </a:solidFill>
                <a:latin typeface="Franklin Gothic Book" pitchFamily="34" charset="0"/>
              </a:rPr>
              <a:t>Assam Financial Corporation {AFC}, </a:t>
            </a:r>
            <a:r>
              <a:rPr lang="en-US" sz="4000" b="1" u="sng" dirty="0" err="1" smtClean="0">
                <a:solidFill>
                  <a:schemeClr val="accent3">
                    <a:lumMod val="50000"/>
                  </a:schemeClr>
                </a:solidFill>
                <a:latin typeface="Franklin Gothic Book" pitchFamily="34" charset="0"/>
              </a:rPr>
              <a:t>Guwahati</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Basils India Pvt. Ltd.</a:t>
            </a:r>
            <a:endParaRPr lang="en-US" sz="4000" dirty="0">
              <a:solidFill>
                <a:schemeClr val="accent3">
                  <a:lumMod val="50000"/>
                </a:schemeClr>
              </a:solidFill>
            </a:endParaRPr>
          </a:p>
        </p:txBody>
      </p:sp>
      <p:sp>
        <p:nvSpPr>
          <p:cNvPr id="3" name="Content Placeholder 2"/>
          <p:cNvSpPr>
            <a:spLocks noGrp="1"/>
          </p:cNvSpPr>
          <p:nvPr>
            <p:ph idx="1"/>
          </p:nvPr>
        </p:nvSpPr>
        <p:spPr>
          <a:xfrm>
            <a:off x="214282" y="1857365"/>
            <a:ext cx="8715436" cy="4786346"/>
          </a:xfrm>
        </p:spPr>
        <p:txBody>
          <a:bodyPr>
            <a:noAutofit/>
          </a:bodyPr>
          <a:lstStyle/>
          <a:p>
            <a:pPr algn="just">
              <a:buNone/>
            </a:pPr>
            <a:r>
              <a:rPr lang="en-IN" sz="2400" b="1" dirty="0" smtClean="0"/>
              <a:t>	</a:t>
            </a:r>
            <a:r>
              <a:rPr lang="en-IN" sz="2000" b="1" dirty="0" smtClean="0">
                <a:solidFill>
                  <a:srgbClr val="002060"/>
                </a:solidFill>
                <a:latin typeface="Franklin Gothic Book" pitchFamily="34" charset="0"/>
              </a:rPr>
              <a:t>Mrs. </a:t>
            </a:r>
            <a:r>
              <a:rPr lang="en-IN" sz="2000" b="1" dirty="0" err="1" smtClean="0">
                <a:solidFill>
                  <a:srgbClr val="002060"/>
                </a:solidFill>
                <a:latin typeface="Franklin Gothic Book" pitchFamily="34" charset="0"/>
              </a:rPr>
              <a:t>Kanchan</a:t>
            </a:r>
            <a:r>
              <a:rPr lang="en-IN" sz="2000" b="1" dirty="0" smtClean="0">
                <a:solidFill>
                  <a:srgbClr val="002060"/>
                </a:solidFill>
                <a:latin typeface="Franklin Gothic Book" pitchFamily="34" charset="0"/>
              </a:rPr>
              <a:t> </a:t>
            </a:r>
            <a:r>
              <a:rPr lang="en-IN" sz="2000" b="1" dirty="0" err="1" smtClean="0">
                <a:solidFill>
                  <a:srgbClr val="002060"/>
                </a:solidFill>
                <a:latin typeface="Franklin Gothic Book" pitchFamily="34" charset="0"/>
              </a:rPr>
              <a:t>Dubey</a:t>
            </a:r>
            <a:r>
              <a:rPr lang="en-IN" sz="2000" b="1" dirty="0" smtClean="0">
                <a:solidFill>
                  <a:srgbClr val="002060"/>
                </a:solidFill>
                <a:latin typeface="Franklin Gothic Book" pitchFamily="34" charset="0"/>
              </a:rPr>
              <a:t> </a:t>
            </a:r>
            <a:r>
              <a:rPr lang="en-IN" sz="2000" b="1" dirty="0" err="1" smtClean="0">
                <a:solidFill>
                  <a:srgbClr val="002060"/>
                </a:solidFill>
                <a:latin typeface="Franklin Gothic Book" pitchFamily="34" charset="0"/>
              </a:rPr>
              <a:t>Mahanta</a:t>
            </a:r>
            <a:r>
              <a:rPr lang="en-IN" sz="2000" b="1" dirty="0" smtClean="0">
                <a:solidFill>
                  <a:srgbClr val="002060"/>
                </a:solidFill>
                <a:latin typeface="Franklin Gothic Book" pitchFamily="34" charset="0"/>
              </a:rPr>
              <a:t>, started  M/S Basils India Private Ltd. In </a:t>
            </a:r>
            <a:r>
              <a:rPr lang="en-IN" sz="2000" b="1" dirty="0" err="1" smtClean="0">
                <a:solidFill>
                  <a:srgbClr val="002060"/>
                </a:solidFill>
                <a:latin typeface="Franklin Gothic Book" pitchFamily="34" charset="0"/>
              </a:rPr>
              <a:t>Dibrugarh</a:t>
            </a:r>
            <a:r>
              <a:rPr lang="en-IN" sz="2000" b="1" dirty="0" smtClean="0">
                <a:solidFill>
                  <a:srgbClr val="002060"/>
                </a:solidFill>
                <a:latin typeface="Franklin Gothic Book" pitchFamily="34" charset="0"/>
              </a:rPr>
              <a:t>, Assam in the year 2000 with three other Directors.  In the year 2003 she established  </a:t>
            </a:r>
            <a:r>
              <a:rPr lang="en-IN" sz="2000" b="1" dirty="0" err="1" smtClean="0">
                <a:solidFill>
                  <a:srgbClr val="002060"/>
                </a:solidFill>
                <a:latin typeface="Franklin Gothic Book" pitchFamily="34" charset="0"/>
              </a:rPr>
              <a:t>Srimanta</a:t>
            </a:r>
            <a:r>
              <a:rPr lang="en-IN" sz="2000" b="1" dirty="0" smtClean="0">
                <a:solidFill>
                  <a:srgbClr val="002060"/>
                </a:solidFill>
                <a:latin typeface="Franklin Gothic Book" pitchFamily="34" charset="0"/>
              </a:rPr>
              <a:t> </a:t>
            </a:r>
            <a:r>
              <a:rPr lang="en-IN" sz="2000" b="1" dirty="0" err="1" smtClean="0">
                <a:solidFill>
                  <a:srgbClr val="002060"/>
                </a:solidFill>
                <a:latin typeface="Franklin Gothic Book" pitchFamily="34" charset="0"/>
              </a:rPr>
              <a:t>Sankardeva</a:t>
            </a:r>
            <a:r>
              <a:rPr lang="en-IN" sz="2000" b="1" dirty="0" smtClean="0">
                <a:solidFill>
                  <a:srgbClr val="002060"/>
                </a:solidFill>
                <a:latin typeface="Franklin Gothic Book" pitchFamily="34" charset="0"/>
              </a:rPr>
              <a:t> Hospital And Research Institute with super speciality services not available in the city at that time in </a:t>
            </a:r>
            <a:r>
              <a:rPr lang="en-IN" sz="2000" b="1" dirty="0" err="1" smtClean="0">
                <a:solidFill>
                  <a:srgbClr val="002060"/>
                </a:solidFill>
                <a:latin typeface="Franklin Gothic Book" pitchFamily="34" charset="0"/>
              </a:rPr>
              <a:t>Dibrugarh</a:t>
            </a:r>
            <a:r>
              <a:rPr lang="en-IN" sz="2000" b="1" dirty="0" smtClean="0">
                <a:solidFill>
                  <a:srgbClr val="002060"/>
                </a:solidFill>
                <a:latin typeface="Franklin Gothic Book" pitchFamily="34" charset="0"/>
              </a:rPr>
              <a:t>.  </a:t>
            </a:r>
          </a:p>
          <a:p>
            <a:pPr algn="just">
              <a:buNone/>
            </a:pPr>
            <a:r>
              <a:rPr lang="en-IN" sz="2000" b="1" dirty="0" smtClean="0">
                <a:solidFill>
                  <a:srgbClr val="002060"/>
                </a:solidFill>
                <a:latin typeface="Franklin Gothic Book" pitchFamily="34" charset="0"/>
              </a:rPr>
              <a:t>	For further expansion Mrs </a:t>
            </a:r>
            <a:r>
              <a:rPr lang="en-IN" sz="2000" b="1" dirty="0" err="1" smtClean="0">
                <a:solidFill>
                  <a:srgbClr val="002060"/>
                </a:solidFill>
                <a:latin typeface="Franklin Gothic Book" pitchFamily="34" charset="0"/>
              </a:rPr>
              <a:t>Mahanta</a:t>
            </a:r>
            <a:r>
              <a:rPr lang="en-IN" sz="2000" b="1" dirty="0" smtClean="0">
                <a:solidFill>
                  <a:srgbClr val="002060"/>
                </a:solidFill>
                <a:latin typeface="Franklin Gothic Book" pitchFamily="34" charset="0"/>
              </a:rPr>
              <a:t> took financial assistance from Assam Financial corporation five years ago to establish 3 major super speciality departments like Neurosurgery ,Nephrology and Urology.  The hospital also provides 24/7 services for accident and trauma care, Dialysis etc.  It is accredited with NABH (entry level) and ISO 9001:2015 certification for quality services and EQAS certification from Apollo  Hospital , Chennai.  Its future plans are to expand the capacity from 70 beds to 100 beds by June 2018.  </a:t>
            </a:r>
            <a:endParaRPr lang="en-US" sz="2000" b="1" dirty="0">
              <a:solidFill>
                <a:srgbClr val="002060"/>
              </a:solidFill>
              <a:latin typeface="Franklin Gothic Boo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24"/>
            <a:ext cx="8929718" cy="1214446"/>
          </a:xfrm>
        </p:spPr>
        <p:txBody>
          <a:bodyPr>
            <a:noAutofit/>
          </a:bodyPr>
          <a:lstStyle/>
          <a:p>
            <a:r>
              <a:rPr lang="en-US" sz="3600" b="1" u="sng" dirty="0" smtClean="0">
                <a:solidFill>
                  <a:schemeClr val="accent3">
                    <a:lumMod val="50000"/>
                  </a:schemeClr>
                </a:solidFill>
                <a:latin typeface="Franklin Gothic Book" pitchFamily="34" charset="0"/>
              </a:rPr>
              <a:t>Assam Financial Corporation {AFC}, </a:t>
            </a:r>
            <a:r>
              <a:rPr lang="en-US" sz="3600" b="1" u="sng" dirty="0" err="1" smtClean="0">
                <a:solidFill>
                  <a:schemeClr val="accent3">
                    <a:lumMod val="50000"/>
                  </a:schemeClr>
                </a:solidFill>
                <a:latin typeface="Franklin Gothic Book" pitchFamily="34" charset="0"/>
              </a:rPr>
              <a:t>Guwahati</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 M/s Hotel </a:t>
            </a:r>
            <a:r>
              <a:rPr lang="en-US" sz="3600" b="1" dirty="0" err="1" smtClean="0">
                <a:solidFill>
                  <a:schemeClr val="accent3">
                    <a:lumMod val="50000"/>
                  </a:schemeClr>
                </a:solidFill>
                <a:latin typeface="Franklin Gothic Book" pitchFamily="34" charset="0"/>
              </a:rPr>
              <a:t>Pangsu</a:t>
            </a:r>
            <a:r>
              <a:rPr lang="en-US" sz="3600" b="1" dirty="0" smtClean="0">
                <a:solidFill>
                  <a:schemeClr val="accent3">
                    <a:lumMod val="50000"/>
                  </a:schemeClr>
                </a:solidFill>
                <a:latin typeface="Franklin Gothic Book" pitchFamily="34" charset="0"/>
              </a:rPr>
              <a:t> Pass</a:t>
            </a:r>
            <a:endParaRPr lang="en-US" sz="3600" dirty="0">
              <a:solidFill>
                <a:schemeClr val="accent3">
                  <a:lumMod val="50000"/>
                </a:schemeClr>
              </a:solidFill>
            </a:endParaRPr>
          </a:p>
        </p:txBody>
      </p:sp>
      <p:sp>
        <p:nvSpPr>
          <p:cNvPr id="5" name="Content Placeholder 4"/>
          <p:cNvSpPr>
            <a:spLocks noGrp="1"/>
          </p:cNvSpPr>
          <p:nvPr>
            <p:ph idx="1"/>
          </p:nvPr>
        </p:nvSpPr>
        <p:spPr>
          <a:xfrm>
            <a:off x="285720" y="1831995"/>
            <a:ext cx="8572560" cy="4811715"/>
          </a:xfrm>
        </p:spPr>
        <p:txBody>
          <a:bodyPr/>
          <a:lstStyle/>
          <a:p>
            <a:pPr algn="just">
              <a:buNone/>
            </a:pPr>
            <a:r>
              <a:rPr lang="en-US" b="1" dirty="0" smtClean="0">
                <a:solidFill>
                  <a:srgbClr val="002060"/>
                </a:solidFill>
                <a:latin typeface="Franklin Gothic Book" pitchFamily="34" charset="0"/>
              </a:rPr>
              <a:t> 	</a:t>
            </a:r>
          </a:p>
          <a:p>
            <a:pPr algn="just">
              <a:buNone/>
            </a:pPr>
            <a:r>
              <a:rPr lang="en-US" b="1" dirty="0" smtClean="0">
                <a:solidFill>
                  <a:srgbClr val="002060"/>
                </a:solidFill>
                <a:latin typeface="Franklin Gothic Book" pitchFamily="34" charset="0"/>
              </a:rPr>
              <a:t>	</a:t>
            </a:r>
            <a:endParaRPr lang="en-US" dirty="0"/>
          </a:p>
        </p:txBody>
      </p:sp>
      <p:pic>
        <p:nvPicPr>
          <p:cNvPr id="2051" name="Picture 3" descr="E:\Desktop\My Document\COSIDICI NATIONAL AWARD 2018 GOA\AFC\AFC ~ PANGSU PASS\IMG-20180226-WA0012.jpg"/>
          <p:cNvPicPr>
            <a:picLocks noChangeAspect="1" noChangeArrowheads="1"/>
          </p:cNvPicPr>
          <p:nvPr/>
        </p:nvPicPr>
        <p:blipFill>
          <a:blip r:embed="rId2"/>
          <a:srcRect b="70833"/>
          <a:stretch>
            <a:fillRect/>
          </a:stretch>
        </p:blipFill>
        <p:spPr bwMode="auto">
          <a:xfrm>
            <a:off x="785786" y="1142984"/>
            <a:ext cx="8001024" cy="2000264"/>
          </a:xfrm>
          <a:prstGeom prst="rect">
            <a:avLst/>
          </a:prstGeom>
          <a:noFill/>
        </p:spPr>
      </p:pic>
      <p:pic>
        <p:nvPicPr>
          <p:cNvPr id="2052" name="Picture 4" descr="E:\Desktop\My Document\COSIDICI NATIONAL AWARD 2018 GOA\AFC\AFC ~ PANGSU PASS\IMG-20180226-WA0011.jpg"/>
          <p:cNvPicPr>
            <a:picLocks noChangeAspect="1" noChangeArrowheads="1"/>
          </p:cNvPicPr>
          <p:nvPr/>
        </p:nvPicPr>
        <p:blipFill>
          <a:blip r:embed="rId3"/>
          <a:srcRect b="20289"/>
          <a:stretch>
            <a:fillRect/>
          </a:stretch>
        </p:blipFill>
        <p:spPr bwMode="auto">
          <a:xfrm>
            <a:off x="2000268" y="3143272"/>
            <a:ext cx="5143500" cy="3714752"/>
          </a:xfrm>
          <a:prstGeom prst="rect">
            <a:avLst/>
          </a:prstGeom>
          <a:noFill/>
        </p:spPr>
      </p:pic>
      <p:sp>
        <p:nvSpPr>
          <p:cNvPr id="9" name="TextBox 8"/>
          <p:cNvSpPr txBox="1"/>
          <p:nvPr/>
        </p:nvSpPr>
        <p:spPr>
          <a:xfrm>
            <a:off x="7072362" y="5929330"/>
            <a:ext cx="2000232" cy="707886"/>
          </a:xfrm>
          <a:prstGeom prst="rect">
            <a:avLst/>
          </a:prstGeom>
          <a:noFill/>
        </p:spPr>
        <p:txBody>
          <a:bodyPr wrap="square" rtlCol="0">
            <a:spAutoFit/>
          </a:bodyPr>
          <a:lstStyle/>
          <a:p>
            <a:r>
              <a:rPr lang="en-US" sz="2000" b="1" dirty="0" smtClean="0">
                <a:solidFill>
                  <a:srgbClr val="002060"/>
                </a:solidFill>
                <a:latin typeface="Franklin Gothic Book" pitchFamily="34" charset="0"/>
              </a:rPr>
              <a:t>Smt. Mina </a:t>
            </a:r>
            <a:r>
              <a:rPr lang="en-US" sz="2000" b="1" dirty="0" err="1" smtClean="0">
                <a:solidFill>
                  <a:srgbClr val="002060"/>
                </a:solidFill>
                <a:latin typeface="Franklin Gothic Book" pitchFamily="34" charset="0"/>
              </a:rPr>
              <a:t>Tayeng</a:t>
            </a:r>
            <a:r>
              <a:rPr lang="en-US" sz="2000" b="1" dirty="0" smtClean="0">
                <a:solidFill>
                  <a:srgbClr val="002060"/>
                </a:solidFill>
                <a:latin typeface="Franklin Gothic Book" pitchFamily="34" charset="0"/>
              </a:rPr>
              <a:t> </a:t>
            </a:r>
            <a:r>
              <a:rPr lang="en-US" sz="2000" b="1" dirty="0" err="1" smtClean="0">
                <a:solidFill>
                  <a:srgbClr val="002060"/>
                </a:solidFill>
                <a:latin typeface="Franklin Gothic Book" pitchFamily="34" charset="0"/>
              </a:rPr>
              <a:t>Chetia</a:t>
            </a:r>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571636"/>
          </a:xfrm>
        </p:spPr>
        <p:txBody>
          <a:bodyPr>
            <a:noAutofit/>
          </a:bodyPr>
          <a:lstStyle/>
          <a:p>
            <a:r>
              <a:rPr lang="en-US" sz="4000" b="1" u="sng" dirty="0" smtClean="0">
                <a:solidFill>
                  <a:schemeClr val="accent3">
                    <a:lumMod val="50000"/>
                  </a:schemeClr>
                </a:solidFill>
                <a:latin typeface="Franklin Gothic Book" pitchFamily="34" charset="0"/>
              </a:rPr>
              <a:t>Assam Financial Corporation {AFC}, </a:t>
            </a:r>
            <a:r>
              <a:rPr lang="en-US" sz="4000" b="1" u="sng" dirty="0" err="1" smtClean="0">
                <a:solidFill>
                  <a:schemeClr val="accent3">
                    <a:lumMod val="50000"/>
                  </a:schemeClr>
                </a:solidFill>
                <a:latin typeface="Franklin Gothic Book" pitchFamily="34" charset="0"/>
              </a:rPr>
              <a:t>Guwahati</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Hotel </a:t>
            </a:r>
            <a:r>
              <a:rPr lang="en-US" sz="4000" b="1" dirty="0" err="1" smtClean="0">
                <a:solidFill>
                  <a:schemeClr val="accent3">
                    <a:lumMod val="50000"/>
                  </a:schemeClr>
                </a:solidFill>
                <a:latin typeface="Franklin Gothic Book" pitchFamily="34" charset="0"/>
              </a:rPr>
              <a:t>Pangsu</a:t>
            </a:r>
            <a:r>
              <a:rPr lang="en-US" sz="4000" b="1" dirty="0" smtClean="0">
                <a:solidFill>
                  <a:schemeClr val="accent3">
                    <a:lumMod val="50000"/>
                  </a:schemeClr>
                </a:solidFill>
                <a:latin typeface="Franklin Gothic Book" pitchFamily="34" charset="0"/>
              </a:rPr>
              <a:t> Pass</a:t>
            </a:r>
            <a:endParaRPr lang="en-US" sz="4000" dirty="0">
              <a:solidFill>
                <a:schemeClr val="accent3">
                  <a:lumMod val="50000"/>
                </a:schemeClr>
              </a:solidFill>
            </a:endParaRPr>
          </a:p>
        </p:txBody>
      </p:sp>
      <p:sp>
        <p:nvSpPr>
          <p:cNvPr id="5" name="Content Placeholder 4"/>
          <p:cNvSpPr>
            <a:spLocks noGrp="1"/>
          </p:cNvSpPr>
          <p:nvPr>
            <p:ph idx="1"/>
          </p:nvPr>
        </p:nvSpPr>
        <p:spPr>
          <a:xfrm>
            <a:off x="285720" y="1831995"/>
            <a:ext cx="8572560" cy="4811715"/>
          </a:xfrm>
        </p:spPr>
        <p:txBody>
          <a:bodyPr/>
          <a:lstStyle/>
          <a:p>
            <a:pPr algn="just">
              <a:buNone/>
            </a:pPr>
            <a:r>
              <a:rPr lang="en-US" b="1" dirty="0" smtClean="0">
                <a:solidFill>
                  <a:srgbClr val="002060"/>
                </a:solidFill>
                <a:latin typeface="Franklin Gothic Book" pitchFamily="34" charset="0"/>
              </a:rPr>
              <a:t> 	</a:t>
            </a:r>
          </a:p>
          <a:p>
            <a:pPr algn="just">
              <a:buNone/>
            </a:pPr>
            <a:r>
              <a:rPr lang="en-US" b="1" dirty="0" smtClean="0">
                <a:solidFill>
                  <a:srgbClr val="002060"/>
                </a:solidFill>
                <a:latin typeface="Franklin Gothic Book" pitchFamily="34" charset="0"/>
              </a:rPr>
              <a:t>	M/s Hotel </a:t>
            </a:r>
            <a:r>
              <a:rPr lang="en-US" b="1" dirty="0" err="1" smtClean="0">
                <a:solidFill>
                  <a:srgbClr val="002060"/>
                </a:solidFill>
                <a:latin typeface="Franklin Gothic Book" pitchFamily="34" charset="0"/>
              </a:rPr>
              <a:t>Pangsu</a:t>
            </a:r>
            <a:r>
              <a:rPr lang="en-US" b="1" dirty="0" smtClean="0">
                <a:solidFill>
                  <a:srgbClr val="002060"/>
                </a:solidFill>
                <a:latin typeface="Franklin Gothic Book" pitchFamily="34" charset="0"/>
              </a:rPr>
              <a:t> Pass was established by Smt. Mina </a:t>
            </a:r>
            <a:r>
              <a:rPr lang="en-US" b="1" dirty="0" err="1" smtClean="0">
                <a:solidFill>
                  <a:srgbClr val="002060"/>
                </a:solidFill>
                <a:latin typeface="Franklin Gothic Book" pitchFamily="34" charset="0"/>
              </a:rPr>
              <a:t>Tayeng</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Chetia</a:t>
            </a:r>
            <a:r>
              <a:rPr lang="en-US" b="1" dirty="0" smtClean="0">
                <a:solidFill>
                  <a:srgbClr val="002060"/>
                </a:solidFill>
                <a:latin typeface="Franklin Gothic Book" pitchFamily="34" charset="0"/>
              </a:rPr>
              <a:t> with financial assistance from AFC. The Hotel enjoys a good reputation in the market and is very prompt in its repayment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571636"/>
          </a:xfrm>
        </p:spPr>
        <p:txBody>
          <a:bodyPr>
            <a:noAutofit/>
          </a:bodyPr>
          <a:lstStyle/>
          <a:p>
            <a:r>
              <a:rPr lang="en-US" sz="4000" b="1" u="sng" dirty="0" smtClean="0">
                <a:solidFill>
                  <a:schemeClr val="accent3">
                    <a:lumMod val="50000"/>
                  </a:schemeClr>
                </a:solidFill>
                <a:latin typeface="Franklin Gothic Book" pitchFamily="34" charset="0"/>
              </a:rPr>
              <a:t>Assam Financial Corporation {AFC}, </a:t>
            </a:r>
            <a:r>
              <a:rPr lang="en-US" sz="4000" b="1" u="sng" dirty="0" err="1" smtClean="0">
                <a:solidFill>
                  <a:schemeClr val="accent3">
                    <a:lumMod val="50000"/>
                  </a:schemeClr>
                </a:solidFill>
                <a:latin typeface="Franklin Gothic Book" pitchFamily="34" charset="0"/>
              </a:rPr>
              <a:t>Guwahati</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a:t>
            </a:r>
            <a:r>
              <a:rPr lang="en-US" sz="4000" b="1" dirty="0" err="1" smtClean="0">
                <a:solidFill>
                  <a:schemeClr val="accent3">
                    <a:lumMod val="50000"/>
                  </a:schemeClr>
                </a:solidFill>
                <a:latin typeface="Franklin Gothic Book" pitchFamily="34" charset="0"/>
              </a:rPr>
              <a:t>Boruah</a:t>
            </a:r>
            <a:r>
              <a:rPr lang="en-US" sz="4000" b="1" dirty="0" smtClean="0">
                <a:solidFill>
                  <a:schemeClr val="accent3">
                    <a:lumMod val="50000"/>
                  </a:schemeClr>
                </a:solidFill>
                <a:latin typeface="Franklin Gothic Book" pitchFamily="34" charset="0"/>
              </a:rPr>
              <a:t> Automobiles</a:t>
            </a:r>
            <a:endParaRPr lang="en-US" sz="4000" dirty="0">
              <a:solidFill>
                <a:schemeClr val="accent3">
                  <a:lumMod val="50000"/>
                </a:schemeClr>
              </a:solidFill>
            </a:endParaRPr>
          </a:p>
        </p:txBody>
      </p:sp>
      <p:pic>
        <p:nvPicPr>
          <p:cNvPr id="3074" name="Picture 2" descr="E:\Desktop\My Document\COSIDICI NATIONAL AWARD 2018 GOA\AFC\AFC\809FB6B4-12B9-4F0A-98D0-669BD638CA68.jpeg"/>
          <p:cNvPicPr>
            <a:picLocks noGrp="1" noChangeAspect="1" noChangeArrowheads="1"/>
          </p:cNvPicPr>
          <p:nvPr>
            <p:ph idx="1"/>
          </p:nvPr>
        </p:nvPicPr>
        <p:blipFill>
          <a:blip r:embed="rId2"/>
          <a:srcRect l="18222" t="11610" r="25699"/>
          <a:stretch>
            <a:fillRect/>
          </a:stretch>
        </p:blipFill>
        <p:spPr bwMode="auto">
          <a:xfrm>
            <a:off x="214282" y="2143116"/>
            <a:ext cx="3214710" cy="4000506"/>
          </a:xfrm>
          <a:prstGeom prst="rect">
            <a:avLst/>
          </a:prstGeom>
          <a:noFill/>
        </p:spPr>
      </p:pic>
      <p:pic>
        <p:nvPicPr>
          <p:cNvPr id="3075" name="Picture 3" descr="E:\Desktop\My Document\COSIDICI NATIONAL AWARD 2018 GOA\AFC\AFC\07957FC4-890F-465D-90E8-B2B03ACA6AAF.jpeg"/>
          <p:cNvPicPr>
            <a:picLocks noChangeAspect="1" noChangeArrowheads="1"/>
          </p:cNvPicPr>
          <p:nvPr/>
        </p:nvPicPr>
        <p:blipFill>
          <a:blip r:embed="rId3"/>
          <a:srcRect/>
          <a:stretch>
            <a:fillRect/>
          </a:stretch>
        </p:blipFill>
        <p:spPr bwMode="auto">
          <a:xfrm>
            <a:off x="3571868" y="2143116"/>
            <a:ext cx="5357850" cy="4071966"/>
          </a:xfrm>
          <a:prstGeom prst="rect">
            <a:avLst/>
          </a:prstGeom>
          <a:noFill/>
        </p:spPr>
      </p:pic>
      <p:sp>
        <p:nvSpPr>
          <p:cNvPr id="6" name="TextBox 5"/>
          <p:cNvSpPr txBox="1"/>
          <p:nvPr/>
        </p:nvSpPr>
        <p:spPr>
          <a:xfrm>
            <a:off x="142844" y="6143644"/>
            <a:ext cx="3286148"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Shri </a:t>
            </a:r>
            <a:r>
              <a:rPr lang="en-US" sz="2000" b="1" dirty="0" err="1" smtClean="0">
                <a:solidFill>
                  <a:srgbClr val="002060"/>
                </a:solidFill>
                <a:latin typeface="Franklin Gothic Book" pitchFamily="34" charset="0"/>
              </a:rPr>
              <a:t>Dhormeswar</a:t>
            </a:r>
            <a:r>
              <a:rPr lang="en-US" sz="2000" b="1" dirty="0" smtClean="0">
                <a:solidFill>
                  <a:srgbClr val="002060"/>
                </a:solidFill>
                <a:latin typeface="Franklin Gothic Book" pitchFamily="34" charset="0"/>
              </a:rPr>
              <a:t> </a:t>
            </a:r>
            <a:r>
              <a:rPr lang="en-US" sz="2000" b="1" dirty="0" err="1" smtClean="0">
                <a:solidFill>
                  <a:srgbClr val="002060"/>
                </a:solidFill>
                <a:latin typeface="Franklin Gothic Book" pitchFamily="34" charset="0"/>
              </a:rPr>
              <a:t>Boruah</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571636"/>
          </a:xfrm>
        </p:spPr>
        <p:txBody>
          <a:bodyPr>
            <a:noAutofit/>
          </a:bodyPr>
          <a:lstStyle/>
          <a:p>
            <a:r>
              <a:rPr lang="en-US" sz="4000" b="1" u="sng" dirty="0" smtClean="0">
                <a:solidFill>
                  <a:schemeClr val="accent3">
                    <a:lumMod val="50000"/>
                  </a:schemeClr>
                </a:solidFill>
                <a:latin typeface="Franklin Gothic Book" pitchFamily="34" charset="0"/>
              </a:rPr>
              <a:t>Assam Financial Corporation {AFC}, </a:t>
            </a:r>
            <a:r>
              <a:rPr lang="en-US" sz="4000" b="1" u="sng" dirty="0" err="1" smtClean="0">
                <a:solidFill>
                  <a:schemeClr val="accent3">
                    <a:lumMod val="50000"/>
                  </a:schemeClr>
                </a:solidFill>
                <a:latin typeface="Franklin Gothic Book" pitchFamily="34" charset="0"/>
              </a:rPr>
              <a:t>Guwahati</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a:t>
            </a:r>
            <a:r>
              <a:rPr lang="en-US" sz="4000" b="1" dirty="0" err="1" smtClean="0">
                <a:solidFill>
                  <a:schemeClr val="accent3">
                    <a:lumMod val="50000"/>
                  </a:schemeClr>
                </a:solidFill>
                <a:latin typeface="Franklin Gothic Book" pitchFamily="34" charset="0"/>
              </a:rPr>
              <a:t>Boruah</a:t>
            </a:r>
            <a:r>
              <a:rPr lang="en-US" sz="4000" b="1" dirty="0" smtClean="0">
                <a:solidFill>
                  <a:schemeClr val="accent3">
                    <a:lumMod val="50000"/>
                  </a:schemeClr>
                </a:solidFill>
                <a:latin typeface="Franklin Gothic Book" pitchFamily="34" charset="0"/>
              </a:rPr>
              <a:t> Automobiles</a:t>
            </a:r>
            <a:endParaRPr lang="en-US" sz="4000" dirty="0">
              <a:solidFill>
                <a:schemeClr val="accent3">
                  <a:lumMod val="50000"/>
                </a:schemeClr>
              </a:solidFill>
            </a:endParaRPr>
          </a:p>
        </p:txBody>
      </p:sp>
      <p:sp>
        <p:nvSpPr>
          <p:cNvPr id="3" name="Content Placeholder 2"/>
          <p:cNvSpPr>
            <a:spLocks noGrp="1"/>
          </p:cNvSpPr>
          <p:nvPr>
            <p:ph idx="1"/>
          </p:nvPr>
        </p:nvSpPr>
        <p:spPr>
          <a:xfrm>
            <a:off x="285720" y="2117747"/>
            <a:ext cx="8643998" cy="4525963"/>
          </a:xfrm>
        </p:spPr>
        <p:txBody>
          <a:bodyPr>
            <a:normAutofit/>
          </a:bodyPr>
          <a:lstStyle/>
          <a:p>
            <a:pPr algn="just">
              <a:buNone/>
            </a:pPr>
            <a:r>
              <a:rPr lang="en-US" b="1" dirty="0" smtClean="0">
                <a:solidFill>
                  <a:srgbClr val="002060"/>
                </a:solidFill>
                <a:latin typeface="Franklin Gothic Book" pitchFamily="34" charset="0"/>
              </a:rPr>
              <a:t>	M/s </a:t>
            </a:r>
            <a:r>
              <a:rPr lang="en-US" b="1" dirty="0" err="1" smtClean="0">
                <a:solidFill>
                  <a:srgbClr val="002060"/>
                </a:solidFill>
                <a:latin typeface="Franklin Gothic Book" pitchFamily="34" charset="0"/>
              </a:rPr>
              <a:t>Boruah</a:t>
            </a:r>
            <a:r>
              <a:rPr lang="en-US" b="1" dirty="0" smtClean="0">
                <a:solidFill>
                  <a:srgbClr val="002060"/>
                </a:solidFill>
                <a:latin typeface="Franklin Gothic Book" pitchFamily="34" charset="0"/>
              </a:rPr>
              <a:t> Automobiles established by Shri </a:t>
            </a:r>
            <a:r>
              <a:rPr lang="en-US" b="1" dirty="0" err="1" smtClean="0">
                <a:solidFill>
                  <a:srgbClr val="002060"/>
                </a:solidFill>
                <a:latin typeface="Franklin Gothic Book" pitchFamily="34" charset="0"/>
              </a:rPr>
              <a:t>Dhormeswar</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Boruah</a:t>
            </a:r>
            <a:r>
              <a:rPr lang="en-US" b="1" dirty="0" smtClean="0">
                <a:solidFill>
                  <a:srgbClr val="002060"/>
                </a:solidFill>
                <a:latin typeface="Franklin Gothic Book" pitchFamily="34" charset="0"/>
              </a:rPr>
              <a:t> in the year 1992 with financial assistance from AFC is involved in the activity of automobile servicing. The unit has now diversified into manufacture of Hydraulic Tractor </a:t>
            </a:r>
            <a:r>
              <a:rPr lang="en-US" b="1" dirty="0" err="1" smtClean="0">
                <a:solidFill>
                  <a:srgbClr val="002060"/>
                </a:solidFill>
                <a:latin typeface="Franklin Gothic Book" pitchFamily="34" charset="0"/>
              </a:rPr>
              <a:t>Trolly</a:t>
            </a:r>
            <a:r>
              <a:rPr lang="en-US" b="1" dirty="0" smtClean="0">
                <a:solidFill>
                  <a:srgbClr val="002060"/>
                </a:solidFill>
                <a:latin typeface="Franklin Gothic Book" pitchFamily="34" charset="0"/>
              </a:rPr>
              <a:t>.  It enjoys a good reputation in the market and is prompt in its repayment .</a:t>
            </a:r>
            <a:endParaRPr lang="en-US" dirty="0" smtClean="0"/>
          </a:p>
          <a:p>
            <a:pPr algn="just">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Pandit</a:t>
            </a:r>
            <a:r>
              <a:rPr lang="en-US" sz="3600" b="1" dirty="0" smtClean="0">
                <a:solidFill>
                  <a:schemeClr val="accent3">
                    <a:lumMod val="50000"/>
                  </a:schemeClr>
                </a:solidFill>
                <a:latin typeface="Franklin Gothic Book" pitchFamily="34" charset="0"/>
              </a:rPr>
              <a:t> Stone Industries</a:t>
            </a:r>
          </a:p>
        </p:txBody>
      </p:sp>
      <p:pic>
        <p:nvPicPr>
          <p:cNvPr id="1026" name="Picture 2" descr="E:\Desktop\My Document\COSIDICI NATIONAL AWARD 2018 GOA\RFC\RFC ~ PANDIT STONE INDUSTRIES KOTA\IMG_5277.jpg"/>
          <p:cNvPicPr>
            <a:picLocks noGrp="1" noChangeAspect="1" noChangeArrowheads="1"/>
          </p:cNvPicPr>
          <p:nvPr>
            <p:ph idx="1"/>
          </p:nvPr>
        </p:nvPicPr>
        <p:blipFill>
          <a:blip r:embed="rId2"/>
          <a:srcRect/>
          <a:stretch>
            <a:fillRect/>
          </a:stretch>
        </p:blipFill>
        <p:spPr bwMode="auto">
          <a:xfrm>
            <a:off x="214282" y="2047865"/>
            <a:ext cx="3071834" cy="4095779"/>
          </a:xfrm>
          <a:prstGeom prst="rect">
            <a:avLst/>
          </a:prstGeom>
          <a:noFill/>
        </p:spPr>
      </p:pic>
      <p:pic>
        <p:nvPicPr>
          <p:cNvPr id="1027" name="Picture 3" descr="E:\Desktop\My Document\COSIDICI NATIONAL AWARD 2018 GOA\RFC\RFC ~ PANDIT STONE INDUSTRIES KOTA\image_6483441.JPG"/>
          <p:cNvPicPr>
            <a:picLocks noChangeAspect="1" noChangeArrowheads="1"/>
          </p:cNvPicPr>
          <p:nvPr/>
        </p:nvPicPr>
        <p:blipFill>
          <a:blip r:embed="rId3" cstate="print"/>
          <a:srcRect/>
          <a:stretch>
            <a:fillRect/>
          </a:stretch>
        </p:blipFill>
        <p:spPr bwMode="auto">
          <a:xfrm>
            <a:off x="3786182" y="2000240"/>
            <a:ext cx="5072098" cy="2428892"/>
          </a:xfrm>
          <a:prstGeom prst="rect">
            <a:avLst/>
          </a:prstGeom>
          <a:noFill/>
        </p:spPr>
      </p:pic>
      <p:pic>
        <p:nvPicPr>
          <p:cNvPr id="1028" name="Picture 4" descr="E:\Desktop\My Document\COSIDICI NATIONAL AWARD 2018 GOA\RFC\RFC ~ PANDIT STONE INDUSTRIES KOTA\IMG_5411.jpeg"/>
          <p:cNvPicPr>
            <a:picLocks noChangeAspect="1" noChangeArrowheads="1"/>
          </p:cNvPicPr>
          <p:nvPr/>
        </p:nvPicPr>
        <p:blipFill>
          <a:blip r:embed="rId4" cstate="print"/>
          <a:srcRect/>
          <a:stretch>
            <a:fillRect/>
          </a:stretch>
        </p:blipFill>
        <p:spPr bwMode="auto">
          <a:xfrm>
            <a:off x="3786182" y="4483710"/>
            <a:ext cx="5072098" cy="2160000"/>
          </a:xfrm>
          <a:prstGeom prst="rect">
            <a:avLst/>
          </a:prstGeom>
          <a:noFill/>
        </p:spPr>
      </p:pic>
      <p:sp>
        <p:nvSpPr>
          <p:cNvPr id="7" name="TextBox 6"/>
          <p:cNvSpPr txBox="1"/>
          <p:nvPr/>
        </p:nvSpPr>
        <p:spPr>
          <a:xfrm>
            <a:off x="500034" y="6143644"/>
            <a:ext cx="2428892"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Shri Raja </a:t>
            </a:r>
            <a:r>
              <a:rPr lang="en-US" sz="2000" b="1" dirty="0" err="1" smtClean="0">
                <a:solidFill>
                  <a:srgbClr val="002060"/>
                </a:solidFill>
                <a:latin typeface="Franklin Gothic Book" pitchFamily="34" charset="0"/>
              </a:rPr>
              <a:t>Pandit</a:t>
            </a:r>
            <a:r>
              <a:rPr lang="en-US" sz="2000" b="1" dirty="0" smtClean="0">
                <a:solidFill>
                  <a:srgbClr val="002060"/>
                </a:solidFill>
                <a:latin typeface="Franklin Gothic Book" pitchFamily="34" charset="0"/>
              </a:rPr>
              <a:t> </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u="sng" dirty="0" smtClean="0">
                <a:solidFill>
                  <a:schemeClr val="accent3">
                    <a:lumMod val="50000"/>
                  </a:schemeClr>
                </a:solidFill>
                <a:latin typeface="Franklin Gothic Book" pitchFamily="34" charset="0"/>
              </a:rPr>
              <a:t/>
            </a:r>
            <a:br>
              <a:rPr lang="en-US" sz="3600" b="1" u="sng"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Pandit</a:t>
            </a:r>
            <a:r>
              <a:rPr lang="en-US" sz="3600" b="1" dirty="0" smtClean="0">
                <a:solidFill>
                  <a:schemeClr val="accent3">
                    <a:lumMod val="50000"/>
                  </a:schemeClr>
                </a:solidFill>
                <a:latin typeface="Franklin Gothic Book" pitchFamily="34" charset="0"/>
              </a:rPr>
              <a:t> Stone Industries</a:t>
            </a:r>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2600" b="1" dirty="0" smtClean="0">
                <a:solidFill>
                  <a:srgbClr val="002060"/>
                </a:solidFill>
                <a:latin typeface="Franklin Gothic Book" pitchFamily="34" charset="0"/>
              </a:rPr>
              <a:t> 	</a:t>
            </a:r>
            <a:r>
              <a:rPr lang="en-US" sz="2800" b="1" dirty="0" smtClean="0">
                <a:solidFill>
                  <a:srgbClr val="002060"/>
                </a:solidFill>
                <a:latin typeface="Franklin Gothic Book" pitchFamily="34" charset="0"/>
              </a:rPr>
              <a:t>Established by Shri Raja </a:t>
            </a:r>
            <a:r>
              <a:rPr lang="en-US" sz="2800" b="1" dirty="0" err="1" smtClean="0">
                <a:solidFill>
                  <a:srgbClr val="002060"/>
                </a:solidFill>
                <a:latin typeface="Franklin Gothic Book" pitchFamily="34" charset="0"/>
              </a:rPr>
              <a:t>Pandit</a:t>
            </a:r>
            <a:r>
              <a:rPr lang="en-US" sz="2800" b="1" dirty="0" smtClean="0">
                <a:solidFill>
                  <a:srgbClr val="002060"/>
                </a:solidFill>
                <a:latin typeface="Franklin Gothic Book" pitchFamily="34" charset="0"/>
              </a:rPr>
              <a:t> with financial assistance from RFC M/s </a:t>
            </a:r>
            <a:r>
              <a:rPr lang="en-US" sz="2800" b="1" dirty="0" err="1" smtClean="0">
                <a:solidFill>
                  <a:srgbClr val="002060"/>
                </a:solidFill>
                <a:latin typeface="Franklin Gothic Book" pitchFamily="34" charset="0"/>
              </a:rPr>
              <a:t>Pandit</a:t>
            </a:r>
            <a:r>
              <a:rPr lang="en-US" sz="2800" b="1" dirty="0" smtClean="0">
                <a:solidFill>
                  <a:srgbClr val="002060"/>
                </a:solidFill>
                <a:latin typeface="Franklin Gothic Book" pitchFamily="34" charset="0"/>
              </a:rPr>
              <a:t> Stone Industries Kota works with Natural Stone.  The factory is equipped with block cutters, calibration machine, cutting and polishing machines to give the desired traditional or contemporary look to various natural stones for indoor and outdoor landscaping projects.  It produces finest quality natural stones to meet the ever increasing demand from the European and North American Markets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u="sng" dirty="0" smtClean="0">
                <a:solidFill>
                  <a:schemeClr val="accent3">
                    <a:lumMod val="50000"/>
                  </a:schemeClr>
                </a:solidFill>
                <a:latin typeface="Franklin Gothic Book" pitchFamily="34" charset="0"/>
              </a:rPr>
              <a:t/>
            </a:r>
            <a:br>
              <a:rPr lang="en-US" sz="3600" b="1" u="sng"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Malkera</a:t>
            </a:r>
            <a:r>
              <a:rPr lang="en-US" sz="3600" b="1" dirty="0" smtClean="0">
                <a:solidFill>
                  <a:schemeClr val="accent3">
                    <a:lumMod val="50000"/>
                  </a:schemeClr>
                </a:solidFill>
                <a:latin typeface="Franklin Gothic Book" pitchFamily="34" charset="0"/>
              </a:rPr>
              <a:t> Hotels And Resorts Pvt. Ltd.</a:t>
            </a:r>
          </a:p>
        </p:txBody>
      </p:sp>
      <p:pic>
        <p:nvPicPr>
          <p:cNvPr id="3074" name="Picture 2" descr="E:\Desktop\My Document\COSIDICI NATIONAL AWARD 2018 GOA\RFC\RFC ~Malkera Hotels\RFC ~Malkera Hotels.JPG"/>
          <p:cNvPicPr>
            <a:picLocks noGrp="1" noChangeAspect="1" noChangeArrowheads="1"/>
          </p:cNvPicPr>
          <p:nvPr>
            <p:ph idx="1"/>
          </p:nvPr>
        </p:nvPicPr>
        <p:blipFill>
          <a:blip r:embed="rId2"/>
          <a:srcRect/>
          <a:stretch>
            <a:fillRect/>
          </a:stretch>
        </p:blipFill>
        <p:spPr bwMode="auto">
          <a:xfrm>
            <a:off x="285720" y="1928802"/>
            <a:ext cx="2643206" cy="3643327"/>
          </a:xfrm>
          <a:prstGeom prst="rect">
            <a:avLst/>
          </a:prstGeom>
          <a:noFill/>
        </p:spPr>
      </p:pic>
      <p:sp>
        <p:nvSpPr>
          <p:cNvPr id="5" name="TextBox 4"/>
          <p:cNvSpPr txBox="1"/>
          <p:nvPr/>
        </p:nvSpPr>
        <p:spPr>
          <a:xfrm>
            <a:off x="214282" y="5572140"/>
            <a:ext cx="2786082" cy="400110"/>
          </a:xfrm>
          <a:prstGeom prst="rect">
            <a:avLst/>
          </a:prstGeom>
          <a:noFill/>
        </p:spPr>
        <p:txBody>
          <a:bodyPr wrap="square" rtlCol="0">
            <a:spAutoFit/>
          </a:bodyPr>
          <a:lstStyle/>
          <a:p>
            <a:r>
              <a:rPr lang="en-IN" sz="2000" b="1" dirty="0" smtClean="0">
                <a:solidFill>
                  <a:srgbClr val="002060"/>
                </a:solidFill>
                <a:latin typeface="Franklin Gothic Book" pitchFamily="34" charset="0"/>
              </a:rPr>
              <a:t>Shri </a:t>
            </a:r>
            <a:r>
              <a:rPr lang="en-IN" sz="2000" b="1" dirty="0" err="1" smtClean="0">
                <a:solidFill>
                  <a:srgbClr val="002060"/>
                </a:solidFill>
                <a:latin typeface="Franklin Gothic Book" pitchFamily="34" charset="0"/>
              </a:rPr>
              <a:t>Priyavrat</a:t>
            </a:r>
            <a:r>
              <a:rPr lang="en-IN" sz="2000" b="1" dirty="0" smtClean="0">
                <a:solidFill>
                  <a:srgbClr val="002060"/>
                </a:solidFill>
                <a:latin typeface="Franklin Gothic Book" pitchFamily="34" charset="0"/>
              </a:rPr>
              <a:t> Pal Singh</a:t>
            </a:r>
            <a:endParaRPr lang="en-US" sz="2000" dirty="0"/>
          </a:p>
        </p:txBody>
      </p:sp>
      <p:pic>
        <p:nvPicPr>
          <p:cNvPr id="3075" name="Picture 3" descr="E:\Desktop\My Document\COSIDICI NATIONAL AWARD 2018 GOA\RFC\RFC ~Malkera Hotels\IMG-20180219-WA0024.jpg"/>
          <p:cNvPicPr>
            <a:picLocks noChangeAspect="1" noChangeArrowheads="1"/>
          </p:cNvPicPr>
          <p:nvPr/>
        </p:nvPicPr>
        <p:blipFill>
          <a:blip r:embed="rId3"/>
          <a:srcRect/>
          <a:stretch>
            <a:fillRect/>
          </a:stretch>
        </p:blipFill>
        <p:spPr bwMode="auto">
          <a:xfrm>
            <a:off x="3286116" y="1928802"/>
            <a:ext cx="5715040" cy="2357454"/>
          </a:xfrm>
          <a:prstGeom prst="rect">
            <a:avLst/>
          </a:prstGeom>
          <a:noFill/>
        </p:spPr>
      </p:pic>
      <p:pic>
        <p:nvPicPr>
          <p:cNvPr id="3076" name="Picture 4" descr="E:\Desktop\My Document\COSIDICI NATIONAL AWARD 2018 GOA\RFC\RFC ~Malkera Hotels\IMG-20180219-WA0025.jpg"/>
          <p:cNvPicPr>
            <a:picLocks noChangeAspect="1" noChangeArrowheads="1"/>
          </p:cNvPicPr>
          <p:nvPr/>
        </p:nvPicPr>
        <p:blipFill>
          <a:blip r:embed="rId4"/>
          <a:srcRect/>
          <a:stretch>
            <a:fillRect/>
          </a:stretch>
        </p:blipFill>
        <p:spPr bwMode="auto">
          <a:xfrm>
            <a:off x="3286116" y="4286256"/>
            <a:ext cx="5715040" cy="242889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Malkera</a:t>
            </a:r>
            <a:r>
              <a:rPr lang="en-US" sz="3600" b="1" dirty="0" smtClean="0">
                <a:solidFill>
                  <a:schemeClr val="accent3">
                    <a:lumMod val="50000"/>
                  </a:schemeClr>
                </a:solidFill>
                <a:latin typeface="Franklin Gothic Book" pitchFamily="34" charset="0"/>
              </a:rPr>
              <a:t> Hotels And Resorts Pvt. Ltd.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IN" sz="2400" b="1" dirty="0" smtClean="0">
                <a:solidFill>
                  <a:srgbClr val="002060"/>
                </a:solidFill>
                <a:latin typeface="Franklin Gothic Book" pitchFamily="34" charset="0"/>
              </a:rPr>
              <a:t>	Shri </a:t>
            </a:r>
            <a:r>
              <a:rPr lang="en-IN" sz="2400" b="1" dirty="0" err="1" smtClean="0">
                <a:solidFill>
                  <a:srgbClr val="002060"/>
                </a:solidFill>
                <a:latin typeface="Franklin Gothic Book" pitchFamily="34" charset="0"/>
              </a:rPr>
              <a:t>Priyavrat</a:t>
            </a:r>
            <a:r>
              <a:rPr lang="en-IN" sz="2400" b="1" dirty="0" smtClean="0">
                <a:solidFill>
                  <a:srgbClr val="002060"/>
                </a:solidFill>
                <a:latin typeface="Franklin Gothic Book" pitchFamily="34" charset="0"/>
              </a:rPr>
              <a:t> Pal Singh conceptualised the Luxury </a:t>
            </a:r>
            <a:r>
              <a:rPr lang="en-IN" sz="2400" b="1" dirty="0" err="1" smtClean="0">
                <a:solidFill>
                  <a:srgbClr val="002060"/>
                </a:solidFill>
                <a:latin typeface="Franklin Gothic Book" pitchFamily="34" charset="0"/>
              </a:rPr>
              <a:t>Malkera</a:t>
            </a:r>
            <a:r>
              <a:rPr lang="en-IN" sz="2400" b="1" dirty="0" smtClean="0">
                <a:solidFill>
                  <a:srgbClr val="002060"/>
                </a:solidFill>
                <a:latin typeface="Franklin Gothic Book" pitchFamily="34" charset="0"/>
              </a:rPr>
              <a:t> Hotels &amp; Resorts Pvt. Ltd. at his home town Kota, Rajasthan in 2007 even though the city was neither a tourist nor a corporate destination. However, Kota as an emerging city had a huge intrinsic potential. There being no other good hotel in the heart of the city Shri Singh built one with financial assistance from RFC.  It was promoted as a one-stop-shop for all the hospitality needs of the city – Rooms, Banquet halls, Bar, Restaurant, Roof top pool, Spa, Gym and ample parking .  The hotel is very successful and has been declared as the cleanest hotel by the Municipal Corporation, Kota.</a:t>
            </a:r>
            <a:endParaRPr lang="en-US" sz="2400" b="1" dirty="0" smtClean="0">
              <a:solidFill>
                <a:srgbClr val="002060"/>
              </a:solidFill>
              <a:latin typeface="Franklin Gothic Book"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u="sng" dirty="0" smtClean="0">
                <a:solidFill>
                  <a:schemeClr val="accent3">
                    <a:lumMod val="50000"/>
                  </a:schemeClr>
                </a:solidFill>
                <a:latin typeface="Franklin Gothic Book" pitchFamily="34" charset="0"/>
              </a:rPr>
              <a:t/>
            </a:r>
            <a:br>
              <a:rPr lang="en-US" sz="3600" b="1" u="sng"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Hotel </a:t>
            </a:r>
            <a:r>
              <a:rPr lang="en-US" sz="3600" b="1" dirty="0" err="1" smtClean="0">
                <a:solidFill>
                  <a:schemeClr val="accent3">
                    <a:lumMod val="50000"/>
                  </a:schemeClr>
                </a:solidFill>
                <a:latin typeface="Franklin Gothic Book" pitchFamily="34" charset="0"/>
              </a:rPr>
              <a:t>Burja</a:t>
            </a:r>
            <a:r>
              <a:rPr lang="en-US" sz="3600" b="1" dirty="0" smtClean="0">
                <a:solidFill>
                  <a:schemeClr val="accent3">
                    <a:lumMod val="50000"/>
                  </a:schemeClr>
                </a:solidFill>
                <a:latin typeface="Franklin Gothic Book" pitchFamily="34" charset="0"/>
              </a:rPr>
              <a:t> Haveli</a:t>
            </a:r>
          </a:p>
        </p:txBody>
      </p:sp>
      <p:pic>
        <p:nvPicPr>
          <p:cNvPr id="2050" name="Picture 2" descr="E:\Desktop\My Document\COSIDICI NATIONAL AWARD 2018 GOA\RFC\RFC ~ Ms Burja Havelli\IMG_20180208_113442_01.jpg"/>
          <p:cNvPicPr>
            <a:picLocks noGrp="1" noChangeAspect="1" noChangeArrowheads="1"/>
          </p:cNvPicPr>
          <p:nvPr>
            <p:ph idx="1"/>
          </p:nvPr>
        </p:nvPicPr>
        <p:blipFill>
          <a:blip r:embed="rId2" cstate="print"/>
          <a:srcRect l="2632" t="3778" r="2632" b="3667"/>
          <a:stretch>
            <a:fillRect/>
          </a:stretch>
        </p:blipFill>
        <p:spPr bwMode="auto">
          <a:xfrm>
            <a:off x="357158" y="2143116"/>
            <a:ext cx="2571768" cy="3500462"/>
          </a:xfrm>
          <a:prstGeom prst="rect">
            <a:avLst/>
          </a:prstGeom>
          <a:noFill/>
        </p:spPr>
      </p:pic>
      <p:sp>
        <p:nvSpPr>
          <p:cNvPr id="5" name="TextBox 4"/>
          <p:cNvSpPr txBox="1"/>
          <p:nvPr/>
        </p:nvSpPr>
        <p:spPr>
          <a:xfrm>
            <a:off x="285720" y="5643578"/>
            <a:ext cx="2714644" cy="430887"/>
          </a:xfrm>
          <a:prstGeom prst="rect">
            <a:avLst/>
          </a:prstGeom>
          <a:noFill/>
        </p:spPr>
        <p:txBody>
          <a:bodyPr wrap="square" rtlCol="0">
            <a:spAutoFit/>
          </a:bodyPr>
          <a:lstStyle/>
          <a:p>
            <a:r>
              <a:rPr lang="en-US" sz="2200" b="1" dirty="0" smtClean="0">
                <a:solidFill>
                  <a:srgbClr val="002060"/>
                </a:solidFill>
                <a:latin typeface="Franklin Gothic Book" pitchFamily="34" charset="0"/>
              </a:rPr>
              <a:t>Smt. </a:t>
            </a:r>
            <a:r>
              <a:rPr lang="en-US" sz="2200" b="1" dirty="0" err="1" smtClean="0">
                <a:solidFill>
                  <a:srgbClr val="002060"/>
                </a:solidFill>
                <a:latin typeface="Franklin Gothic Book" pitchFamily="34" charset="0"/>
              </a:rPr>
              <a:t>Geeta</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Kumari</a:t>
            </a:r>
            <a:r>
              <a:rPr lang="en-US" sz="2200" b="1" dirty="0" smtClean="0">
                <a:solidFill>
                  <a:srgbClr val="002060"/>
                </a:solidFill>
                <a:latin typeface="Franklin Gothic Book" pitchFamily="34" charset="0"/>
              </a:rPr>
              <a:t> </a:t>
            </a:r>
            <a:endParaRPr lang="en-US" sz="2200" dirty="0"/>
          </a:p>
        </p:txBody>
      </p:sp>
      <p:pic>
        <p:nvPicPr>
          <p:cNvPr id="2052" name="Picture 4" descr="E:\Desktop\My Document\COSIDICI NATIONAL AWARD 2018 GOA\RFC\RFC~Burja-Haveli Info info@burja-haveli.com.JPG"/>
          <p:cNvPicPr>
            <a:picLocks noChangeAspect="1" noChangeArrowheads="1"/>
          </p:cNvPicPr>
          <p:nvPr/>
        </p:nvPicPr>
        <p:blipFill>
          <a:blip r:embed="rId3" cstate="print"/>
          <a:srcRect/>
          <a:stretch>
            <a:fillRect/>
          </a:stretch>
        </p:blipFill>
        <p:spPr bwMode="auto">
          <a:xfrm>
            <a:off x="3143240" y="2071699"/>
            <a:ext cx="5786446" cy="450057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u="sng" dirty="0" smtClean="0">
                <a:solidFill>
                  <a:schemeClr val="accent3">
                    <a:lumMod val="50000"/>
                  </a:schemeClr>
                </a:solidFill>
                <a:latin typeface="Franklin Gothic Book" pitchFamily="34" charset="0"/>
              </a:rPr>
              <a:t/>
            </a:r>
            <a:br>
              <a:rPr lang="en-US" sz="3600" b="1" u="sng"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Hotel </a:t>
            </a:r>
            <a:r>
              <a:rPr lang="en-US" sz="3600" b="1" dirty="0" err="1" smtClean="0">
                <a:solidFill>
                  <a:schemeClr val="accent3">
                    <a:lumMod val="50000"/>
                  </a:schemeClr>
                </a:solidFill>
                <a:latin typeface="Franklin Gothic Book" pitchFamily="34" charset="0"/>
              </a:rPr>
              <a:t>Burja</a:t>
            </a:r>
            <a:r>
              <a:rPr lang="en-US" sz="3600" b="1" dirty="0" smtClean="0">
                <a:solidFill>
                  <a:schemeClr val="accent3">
                    <a:lumMod val="50000"/>
                  </a:schemeClr>
                </a:solidFill>
                <a:latin typeface="Franklin Gothic Book" pitchFamily="34" charset="0"/>
              </a:rPr>
              <a:t> Haveli</a:t>
            </a:r>
          </a:p>
        </p:txBody>
      </p:sp>
      <p:sp>
        <p:nvSpPr>
          <p:cNvPr id="3" name="Content Placeholder 2"/>
          <p:cNvSpPr>
            <a:spLocks noGrp="1"/>
          </p:cNvSpPr>
          <p:nvPr>
            <p:ph idx="1"/>
          </p:nvPr>
        </p:nvSpPr>
        <p:spPr>
          <a:xfrm>
            <a:off x="142844" y="2143116"/>
            <a:ext cx="8786874" cy="4572031"/>
          </a:xfrm>
        </p:spPr>
        <p:txBody>
          <a:bodyPr>
            <a:normAutofit fontScale="92500" lnSpcReduction="20000"/>
          </a:bodyPr>
          <a:lstStyle/>
          <a:p>
            <a:pPr algn="just">
              <a:buNone/>
            </a:pPr>
            <a:r>
              <a:rPr lang="en-US" sz="3100" b="1" dirty="0" smtClean="0">
                <a:solidFill>
                  <a:srgbClr val="002060"/>
                </a:solidFill>
                <a:latin typeface="Franklin Gothic Book" pitchFamily="34" charset="0"/>
              </a:rPr>
              <a:t> 	M/s Hotel </a:t>
            </a:r>
            <a:r>
              <a:rPr lang="en-US" sz="3100" b="1" dirty="0" err="1" smtClean="0">
                <a:solidFill>
                  <a:srgbClr val="002060"/>
                </a:solidFill>
                <a:latin typeface="Franklin Gothic Book" pitchFamily="34" charset="0"/>
              </a:rPr>
              <a:t>Burja</a:t>
            </a:r>
            <a:r>
              <a:rPr lang="en-US" sz="3100" b="1" dirty="0" smtClean="0">
                <a:solidFill>
                  <a:srgbClr val="002060"/>
                </a:solidFill>
                <a:latin typeface="Franklin Gothic Book" pitchFamily="34" charset="0"/>
              </a:rPr>
              <a:t> Haveli  is a 240 years old </a:t>
            </a:r>
            <a:r>
              <a:rPr lang="en-US" sz="3100" b="1" dirty="0" err="1" smtClean="0">
                <a:solidFill>
                  <a:srgbClr val="002060"/>
                </a:solidFill>
                <a:latin typeface="Franklin Gothic Book" pitchFamily="34" charset="0"/>
              </a:rPr>
              <a:t>haveli</a:t>
            </a:r>
            <a:r>
              <a:rPr lang="en-US" sz="3100" b="1" dirty="0" smtClean="0">
                <a:solidFill>
                  <a:srgbClr val="002060"/>
                </a:solidFill>
                <a:latin typeface="Franklin Gothic Book" pitchFamily="34" charset="0"/>
              </a:rPr>
              <a:t>, strongly built, presents an ethnic look with traditional </a:t>
            </a:r>
            <a:r>
              <a:rPr lang="en-US" sz="3100" b="1" dirty="0" err="1" smtClean="0">
                <a:solidFill>
                  <a:srgbClr val="002060"/>
                </a:solidFill>
                <a:latin typeface="Franklin Gothic Book" pitchFamily="34" charset="0"/>
              </a:rPr>
              <a:t>Rajasthani</a:t>
            </a:r>
            <a:r>
              <a:rPr lang="en-US" sz="3100" b="1" dirty="0" smtClean="0">
                <a:solidFill>
                  <a:srgbClr val="002060"/>
                </a:solidFill>
                <a:latin typeface="Franklin Gothic Book" pitchFamily="34" charset="0"/>
              </a:rPr>
              <a:t> architecture. Smt. </a:t>
            </a:r>
            <a:r>
              <a:rPr lang="en-US" sz="3100" b="1" dirty="0" err="1" smtClean="0">
                <a:solidFill>
                  <a:srgbClr val="002060"/>
                </a:solidFill>
                <a:latin typeface="Franklin Gothic Book" pitchFamily="34" charset="0"/>
              </a:rPr>
              <a:t>Geeta</a:t>
            </a:r>
            <a:r>
              <a:rPr lang="en-US" sz="3100" b="1" dirty="0" smtClean="0">
                <a:solidFill>
                  <a:srgbClr val="002060"/>
                </a:solidFill>
                <a:latin typeface="Franklin Gothic Book" pitchFamily="34" charset="0"/>
              </a:rPr>
              <a:t> </a:t>
            </a:r>
            <a:r>
              <a:rPr lang="en-US" sz="3100" b="1" dirty="0" err="1" smtClean="0">
                <a:solidFill>
                  <a:srgbClr val="002060"/>
                </a:solidFill>
                <a:latin typeface="Franklin Gothic Book" pitchFamily="34" charset="0"/>
              </a:rPr>
              <a:t>Kumari</a:t>
            </a:r>
            <a:r>
              <a:rPr lang="en-US" sz="3100" b="1" dirty="0" smtClean="0">
                <a:solidFill>
                  <a:srgbClr val="002060"/>
                </a:solidFill>
                <a:latin typeface="Franklin Gothic Book" pitchFamily="34" charset="0"/>
              </a:rPr>
              <a:t> renovated the </a:t>
            </a:r>
            <a:r>
              <a:rPr lang="en-US" sz="3100" b="1" dirty="0" err="1" smtClean="0">
                <a:solidFill>
                  <a:srgbClr val="002060"/>
                </a:solidFill>
                <a:latin typeface="Franklin Gothic Book" pitchFamily="34" charset="0"/>
              </a:rPr>
              <a:t>haveli</a:t>
            </a:r>
            <a:r>
              <a:rPr lang="en-US" sz="3100" b="1" dirty="0" smtClean="0">
                <a:solidFill>
                  <a:srgbClr val="002060"/>
                </a:solidFill>
                <a:latin typeface="Franklin Gothic Book" pitchFamily="34" charset="0"/>
              </a:rPr>
              <a:t> and converted it to heritage hotel in the year 2004 with financial assistance from RFC.  It is situated on </a:t>
            </a:r>
            <a:r>
              <a:rPr lang="en-US" sz="3100" b="1" dirty="0" err="1" smtClean="0">
                <a:solidFill>
                  <a:srgbClr val="002060"/>
                </a:solidFill>
                <a:latin typeface="Franklin Gothic Book" pitchFamily="34" charset="0"/>
              </a:rPr>
              <a:t>Alwar-Rajgarh</a:t>
            </a:r>
            <a:r>
              <a:rPr lang="en-US" sz="3100" b="1" dirty="0" smtClean="0">
                <a:solidFill>
                  <a:srgbClr val="002060"/>
                </a:solidFill>
                <a:latin typeface="Franklin Gothic Book" pitchFamily="34" charset="0"/>
              </a:rPr>
              <a:t> road surrounded by a lush green area with a view of </a:t>
            </a:r>
            <a:r>
              <a:rPr lang="en-US" sz="3100" b="1" dirty="0" err="1" smtClean="0">
                <a:solidFill>
                  <a:srgbClr val="002060"/>
                </a:solidFill>
                <a:latin typeface="Franklin Gothic Book" pitchFamily="34" charset="0"/>
              </a:rPr>
              <a:t>Aravali</a:t>
            </a:r>
            <a:r>
              <a:rPr lang="en-US" sz="3100" b="1" dirty="0" smtClean="0">
                <a:solidFill>
                  <a:srgbClr val="002060"/>
                </a:solidFill>
                <a:latin typeface="Franklin Gothic Book" pitchFamily="34" charset="0"/>
              </a:rPr>
              <a:t> hills. The </a:t>
            </a:r>
            <a:r>
              <a:rPr lang="en-US" sz="3100" b="1" dirty="0" err="1" smtClean="0">
                <a:solidFill>
                  <a:srgbClr val="002060"/>
                </a:solidFill>
                <a:latin typeface="Franklin Gothic Book" pitchFamily="34" charset="0"/>
              </a:rPr>
              <a:t>haveli</a:t>
            </a:r>
            <a:r>
              <a:rPr lang="en-US" sz="3100" b="1" dirty="0" smtClean="0">
                <a:solidFill>
                  <a:srgbClr val="002060"/>
                </a:solidFill>
                <a:latin typeface="Franklin Gothic Book" pitchFamily="34" charset="0"/>
              </a:rPr>
              <a:t> is internationally reputed. The property is close to a number of popular attractions of </a:t>
            </a:r>
            <a:r>
              <a:rPr lang="en-US" sz="3100" b="1" dirty="0" err="1" smtClean="0">
                <a:solidFill>
                  <a:srgbClr val="002060"/>
                </a:solidFill>
                <a:latin typeface="Franklin Gothic Book" pitchFamily="34" charset="0"/>
              </a:rPr>
              <a:t>Alwar</a:t>
            </a:r>
            <a:r>
              <a:rPr lang="en-US" sz="3100" b="1" dirty="0" smtClean="0">
                <a:solidFill>
                  <a:srgbClr val="002060"/>
                </a:solidFill>
                <a:latin typeface="Franklin Gothic Book" pitchFamily="34" charset="0"/>
              </a:rPr>
              <a:t> such as </a:t>
            </a:r>
            <a:r>
              <a:rPr lang="en-US" sz="3100" b="1" dirty="0" err="1" smtClean="0">
                <a:solidFill>
                  <a:srgbClr val="002060"/>
                </a:solidFill>
                <a:latin typeface="Franklin Gothic Book" pitchFamily="34" charset="0"/>
              </a:rPr>
              <a:t>Jaisamand</a:t>
            </a:r>
            <a:r>
              <a:rPr lang="en-US" sz="3100" b="1" dirty="0" smtClean="0">
                <a:solidFill>
                  <a:srgbClr val="002060"/>
                </a:solidFill>
                <a:latin typeface="Franklin Gothic Book" pitchFamily="34" charset="0"/>
              </a:rPr>
              <a:t> Lake, </a:t>
            </a:r>
            <a:r>
              <a:rPr lang="en-US" sz="3100" b="1" dirty="0" err="1" smtClean="0">
                <a:solidFill>
                  <a:srgbClr val="002060"/>
                </a:solidFill>
                <a:latin typeface="Franklin Gothic Book" pitchFamily="34" charset="0"/>
              </a:rPr>
              <a:t>Siliserh</a:t>
            </a:r>
            <a:r>
              <a:rPr lang="en-US" sz="3100" b="1" dirty="0" smtClean="0">
                <a:solidFill>
                  <a:srgbClr val="002060"/>
                </a:solidFill>
                <a:latin typeface="Franklin Gothic Book" pitchFamily="34" charset="0"/>
              </a:rPr>
              <a:t> Lake Palace and </a:t>
            </a:r>
            <a:r>
              <a:rPr lang="en-US" sz="3100" b="1" dirty="0" err="1" smtClean="0">
                <a:solidFill>
                  <a:srgbClr val="002060"/>
                </a:solidFill>
                <a:latin typeface="Franklin Gothic Book" pitchFamily="34" charset="0"/>
              </a:rPr>
              <a:t>Sariska</a:t>
            </a:r>
            <a:r>
              <a:rPr lang="en-US" sz="3100" b="1" dirty="0" smtClean="0">
                <a:solidFill>
                  <a:srgbClr val="002060"/>
                </a:solidFill>
                <a:latin typeface="Franklin Gothic Book" pitchFamily="34" charset="0"/>
              </a:rPr>
              <a:t> Tiger Reserve.  It is a standard account and is regular in its repayment.</a:t>
            </a:r>
          </a:p>
          <a:p>
            <a:pPr algn="just">
              <a:buNone/>
            </a:pPr>
            <a:endParaRPr lang="en-US" sz="2800" b="1" dirty="0" smtClean="0">
              <a:solidFill>
                <a:srgbClr val="002060"/>
              </a:solidFill>
              <a:latin typeface="Franklin Gothic Book"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Hovis</a:t>
            </a:r>
            <a:r>
              <a:rPr lang="en-US" sz="3600" b="1" dirty="0" smtClean="0">
                <a:solidFill>
                  <a:schemeClr val="accent3">
                    <a:lumMod val="50000"/>
                  </a:schemeClr>
                </a:solidFill>
                <a:latin typeface="Franklin Gothic Book" pitchFamily="34" charset="0"/>
              </a:rPr>
              <a:t> Food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IN" sz="2400" b="1" dirty="0" smtClean="0">
                <a:solidFill>
                  <a:srgbClr val="002060"/>
                </a:solidFill>
                <a:latin typeface="Franklin Gothic Book" pitchFamily="34" charset="0"/>
              </a:rPr>
              <a:t>	</a:t>
            </a:r>
            <a:endParaRPr lang="en-US" sz="2400" b="1" dirty="0" smtClean="0">
              <a:solidFill>
                <a:srgbClr val="002060"/>
              </a:solidFill>
              <a:latin typeface="Franklin Gothic Book" pitchFamily="34" charset="0"/>
            </a:endParaRPr>
          </a:p>
        </p:txBody>
      </p:sp>
      <p:pic>
        <p:nvPicPr>
          <p:cNvPr id="4098" name="Picture 2" descr="E:\Desktop\My Document\COSIDICI NATIONAL AWARD 2018 GOA\RFC\RFC~ HOVIS FOOD\director_Devendra_Agarwal.jpg"/>
          <p:cNvPicPr>
            <a:picLocks noChangeAspect="1" noChangeArrowheads="1"/>
          </p:cNvPicPr>
          <p:nvPr/>
        </p:nvPicPr>
        <p:blipFill>
          <a:blip r:embed="rId2"/>
          <a:srcRect/>
          <a:stretch>
            <a:fillRect/>
          </a:stretch>
        </p:blipFill>
        <p:spPr bwMode="auto">
          <a:xfrm>
            <a:off x="285720" y="1928802"/>
            <a:ext cx="2786082" cy="3500462"/>
          </a:xfrm>
          <a:prstGeom prst="rect">
            <a:avLst/>
          </a:prstGeom>
          <a:noFill/>
        </p:spPr>
      </p:pic>
      <p:sp>
        <p:nvSpPr>
          <p:cNvPr id="5" name="TextBox 4"/>
          <p:cNvSpPr txBox="1"/>
          <p:nvPr/>
        </p:nvSpPr>
        <p:spPr>
          <a:xfrm>
            <a:off x="214282" y="5429264"/>
            <a:ext cx="2857520" cy="400110"/>
          </a:xfrm>
          <a:prstGeom prst="rect">
            <a:avLst/>
          </a:prstGeom>
          <a:noFill/>
        </p:spPr>
        <p:txBody>
          <a:bodyPr wrap="square" rtlCol="0">
            <a:spAutoFit/>
          </a:bodyPr>
          <a:lstStyle/>
          <a:p>
            <a:r>
              <a:rPr lang="en-IN" sz="2000" b="1" dirty="0" smtClean="0">
                <a:solidFill>
                  <a:srgbClr val="002060"/>
                </a:solidFill>
                <a:latin typeface="Franklin Gothic Book" pitchFamily="34" charset="0"/>
              </a:rPr>
              <a:t>Shri </a:t>
            </a:r>
            <a:r>
              <a:rPr lang="en-IN" sz="2000" b="1" dirty="0" err="1" smtClean="0">
                <a:solidFill>
                  <a:srgbClr val="002060"/>
                </a:solidFill>
                <a:latin typeface="Franklin Gothic Book" pitchFamily="34" charset="0"/>
              </a:rPr>
              <a:t>Devendra</a:t>
            </a:r>
            <a:r>
              <a:rPr lang="en-IN" sz="2000" b="1" dirty="0" smtClean="0">
                <a:solidFill>
                  <a:srgbClr val="002060"/>
                </a:solidFill>
                <a:latin typeface="Franklin Gothic Book" pitchFamily="34" charset="0"/>
              </a:rPr>
              <a:t> </a:t>
            </a:r>
            <a:r>
              <a:rPr lang="en-IN" sz="2000" b="1" dirty="0" err="1" smtClean="0">
                <a:solidFill>
                  <a:srgbClr val="002060"/>
                </a:solidFill>
                <a:latin typeface="Franklin Gothic Book" pitchFamily="34" charset="0"/>
              </a:rPr>
              <a:t>Agarwal</a:t>
            </a:r>
            <a:endParaRPr lang="en-US" sz="2000" dirty="0"/>
          </a:p>
        </p:txBody>
      </p:sp>
      <p:pic>
        <p:nvPicPr>
          <p:cNvPr id="4099" name="Picture 3" descr="E:\Desktop\My Document\COSIDICI NATIONAL AWARD 2018 GOA\RFC\RFC~ HOVIS FOOD\20171208_153537__1_.jpg"/>
          <p:cNvPicPr>
            <a:picLocks noChangeAspect="1" noChangeArrowheads="1"/>
          </p:cNvPicPr>
          <p:nvPr/>
        </p:nvPicPr>
        <p:blipFill>
          <a:blip r:embed="rId3" cstate="print"/>
          <a:srcRect/>
          <a:stretch>
            <a:fillRect/>
          </a:stretch>
        </p:blipFill>
        <p:spPr bwMode="auto">
          <a:xfrm>
            <a:off x="3238492" y="1928802"/>
            <a:ext cx="5691226" cy="464344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u="sng" dirty="0" smtClean="0">
                <a:solidFill>
                  <a:schemeClr val="accent3">
                    <a:lumMod val="50000"/>
                  </a:schemeClr>
                </a:solidFill>
                <a:latin typeface="Franklin Gothic Book" pitchFamily="34" charset="0"/>
              </a:rPr>
              <a:t/>
            </a:r>
            <a:br>
              <a:rPr lang="en-US" sz="3600" b="1" u="sng"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Hovis</a:t>
            </a:r>
            <a:r>
              <a:rPr lang="en-US" sz="3600" b="1" dirty="0" smtClean="0">
                <a:solidFill>
                  <a:schemeClr val="accent3">
                    <a:lumMod val="50000"/>
                  </a:schemeClr>
                </a:solidFill>
                <a:latin typeface="Franklin Gothic Book" pitchFamily="34" charset="0"/>
              </a:rPr>
              <a:t> Food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IN" sz="2400" b="1" dirty="0" smtClean="0">
                <a:solidFill>
                  <a:srgbClr val="002060"/>
                </a:solidFill>
                <a:latin typeface="Franklin Gothic Book" pitchFamily="34" charset="0"/>
              </a:rPr>
              <a:t>	F</a:t>
            </a:r>
            <a:r>
              <a:rPr lang="en-IN" sz="2800" b="1" dirty="0" smtClean="0">
                <a:solidFill>
                  <a:srgbClr val="002060"/>
                </a:solidFill>
                <a:latin typeface="Franklin Gothic Book" pitchFamily="34" charset="0"/>
              </a:rPr>
              <a:t>ounded in 2005 by Shri </a:t>
            </a:r>
            <a:r>
              <a:rPr lang="en-IN" sz="2800" b="1" dirty="0" err="1" smtClean="0">
                <a:solidFill>
                  <a:srgbClr val="002060"/>
                </a:solidFill>
                <a:latin typeface="Franklin Gothic Book" pitchFamily="34" charset="0"/>
              </a:rPr>
              <a:t>Devendra</a:t>
            </a:r>
            <a:r>
              <a:rPr lang="en-IN" sz="2800" b="1" dirty="0" smtClean="0">
                <a:solidFill>
                  <a:srgbClr val="002060"/>
                </a:solidFill>
                <a:latin typeface="Franklin Gothic Book" pitchFamily="34" charset="0"/>
              </a:rPr>
              <a:t> </a:t>
            </a:r>
            <a:r>
              <a:rPr lang="en-IN" sz="2800" b="1" dirty="0" err="1" smtClean="0">
                <a:solidFill>
                  <a:srgbClr val="002060"/>
                </a:solidFill>
                <a:latin typeface="Franklin Gothic Book" pitchFamily="34" charset="0"/>
              </a:rPr>
              <a:t>Agarwal</a:t>
            </a:r>
            <a:r>
              <a:rPr lang="en-IN" sz="2800" b="1" dirty="0" smtClean="0">
                <a:solidFill>
                  <a:srgbClr val="002060"/>
                </a:solidFill>
                <a:latin typeface="Franklin Gothic Book" pitchFamily="34" charset="0"/>
              </a:rPr>
              <a:t> with financial assistance from RFC M/s </a:t>
            </a:r>
            <a:r>
              <a:rPr lang="en-US" sz="2800" b="1" dirty="0" smtClean="0">
                <a:solidFill>
                  <a:srgbClr val="002060"/>
                </a:solidFill>
                <a:latin typeface="Franklin Gothic Book" pitchFamily="34" charset="0"/>
              </a:rPr>
              <a:t>M.P Food Products makes  high quality bread, </a:t>
            </a:r>
            <a:r>
              <a:rPr lang="en-US" sz="2800" b="1" dirty="0" err="1" smtClean="0">
                <a:solidFill>
                  <a:srgbClr val="002060"/>
                </a:solidFill>
                <a:latin typeface="Franklin Gothic Book" pitchFamily="34" charset="0"/>
              </a:rPr>
              <a:t>Kulcha</a:t>
            </a:r>
            <a:r>
              <a:rPr lang="en-US" sz="2800" b="1" dirty="0" smtClean="0">
                <a:solidFill>
                  <a:srgbClr val="002060"/>
                </a:solidFill>
                <a:latin typeface="Franklin Gothic Book" pitchFamily="34" charset="0"/>
              </a:rPr>
              <a:t> Base, Pizza Base, Burger Buns, Fruit Buns, Sweet Buns, </a:t>
            </a:r>
            <a:r>
              <a:rPr lang="en-US" sz="2800" b="1" dirty="0" err="1" smtClean="0">
                <a:solidFill>
                  <a:srgbClr val="002060"/>
                </a:solidFill>
                <a:latin typeface="Franklin Gothic Book" pitchFamily="34" charset="0"/>
              </a:rPr>
              <a:t>Pavs</a:t>
            </a:r>
            <a:r>
              <a:rPr lang="en-US" sz="2800" b="1" dirty="0" smtClean="0">
                <a:solidFill>
                  <a:srgbClr val="002060"/>
                </a:solidFill>
                <a:latin typeface="Franklin Gothic Book" pitchFamily="34" charset="0"/>
              </a:rPr>
              <a:t> etc.  under the brand name </a:t>
            </a:r>
            <a:r>
              <a:rPr lang="en-US" sz="2800" b="1" dirty="0" err="1" smtClean="0">
                <a:solidFill>
                  <a:srgbClr val="002060"/>
                </a:solidFill>
                <a:latin typeface="Franklin Gothic Book" pitchFamily="34" charset="0"/>
              </a:rPr>
              <a:t>Hovis</a:t>
            </a:r>
            <a:r>
              <a:rPr lang="en-US" sz="2800" b="1" dirty="0" smtClean="0">
                <a:solidFill>
                  <a:srgbClr val="002060"/>
                </a:solidFill>
                <a:latin typeface="Franklin Gothic Book" pitchFamily="34" charset="0"/>
              </a:rPr>
              <a:t>.  In 2011 the Group underwent major expansion and started making Herbal </a:t>
            </a:r>
            <a:r>
              <a:rPr lang="en-US" sz="2800" b="1" dirty="0" err="1" smtClean="0">
                <a:solidFill>
                  <a:srgbClr val="002060"/>
                </a:solidFill>
                <a:latin typeface="Franklin Gothic Book" pitchFamily="34" charset="0"/>
              </a:rPr>
              <a:t>Amla</a:t>
            </a:r>
            <a:r>
              <a:rPr lang="en-US" sz="2800" b="1" dirty="0" smtClean="0">
                <a:solidFill>
                  <a:srgbClr val="002060"/>
                </a:solidFill>
                <a:latin typeface="Franklin Gothic Book" pitchFamily="34" charset="0"/>
              </a:rPr>
              <a:t> Products and Fruit Products.  </a:t>
            </a:r>
            <a:r>
              <a:rPr lang="en-US" sz="2800" b="1" dirty="0" err="1" smtClean="0">
                <a:solidFill>
                  <a:srgbClr val="002060"/>
                </a:solidFill>
                <a:latin typeface="Franklin Gothic Book" pitchFamily="34" charset="0"/>
              </a:rPr>
              <a:t>Hovis</a:t>
            </a:r>
            <a:r>
              <a:rPr lang="en-US" sz="2800" b="1" dirty="0" smtClean="0">
                <a:solidFill>
                  <a:srgbClr val="002060"/>
                </a:solidFill>
                <a:latin typeface="Franklin Gothic Book" pitchFamily="34" charset="0"/>
              </a:rPr>
              <a:t> is one of the leading brands today.  It also runs Charitable trust </a:t>
            </a:r>
            <a:r>
              <a:rPr lang="en-US" sz="2800" b="1" dirty="0" err="1" smtClean="0">
                <a:solidFill>
                  <a:srgbClr val="002060"/>
                </a:solidFill>
                <a:latin typeface="Franklin Gothic Book" pitchFamily="34" charset="0"/>
              </a:rPr>
              <a:t>viz</a:t>
            </a:r>
            <a:r>
              <a:rPr lang="en-US" sz="2800" b="1" dirty="0" smtClean="0">
                <a:solidFill>
                  <a:srgbClr val="002060"/>
                </a:solidFill>
                <a:latin typeface="Franklin Gothic Book" pitchFamily="34" charset="0"/>
              </a:rPr>
              <a:t> Shri </a:t>
            </a:r>
            <a:r>
              <a:rPr lang="en-US" sz="2800" b="1" dirty="0" err="1" smtClean="0">
                <a:solidFill>
                  <a:srgbClr val="002060"/>
                </a:solidFill>
                <a:latin typeface="Franklin Gothic Book" pitchFamily="34" charset="0"/>
              </a:rPr>
              <a:t>Mahadev</a:t>
            </a:r>
            <a:r>
              <a:rPr lang="en-US" sz="2800" b="1" dirty="0" smtClean="0">
                <a:solidFill>
                  <a:srgbClr val="002060"/>
                </a:solidFill>
                <a:latin typeface="Franklin Gothic Book" pitchFamily="34" charset="0"/>
              </a:rPr>
              <a:t> Prasad Charitable Trust which is involved in many social activities.</a:t>
            </a:r>
          </a:p>
          <a:p>
            <a:pPr>
              <a:buNone/>
            </a:pPr>
            <a:endParaRPr lang="en-US" sz="2400" dirty="0" smtClean="0"/>
          </a:p>
          <a:p>
            <a:pPr algn="just">
              <a:buNone/>
            </a:pPr>
            <a:endParaRPr lang="en-US" sz="2400" b="1" dirty="0" smtClean="0">
              <a:solidFill>
                <a:srgbClr val="002060"/>
              </a:solidFill>
              <a:latin typeface="Franklin Gothic Book"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Vidhisha</a:t>
            </a:r>
            <a:r>
              <a:rPr lang="en-US" sz="3600" b="1" dirty="0" smtClean="0">
                <a:solidFill>
                  <a:schemeClr val="accent3">
                    <a:lumMod val="50000"/>
                  </a:schemeClr>
                </a:solidFill>
                <a:latin typeface="Franklin Gothic Book" pitchFamily="34" charset="0"/>
              </a:rPr>
              <a:t> Food Products</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IN" sz="2400" b="1" dirty="0" smtClean="0">
                <a:solidFill>
                  <a:srgbClr val="002060"/>
                </a:solidFill>
                <a:latin typeface="Franklin Gothic Book" pitchFamily="34" charset="0"/>
              </a:rPr>
              <a:t>	</a:t>
            </a:r>
            <a:endParaRPr lang="en-US" sz="2800" b="1" dirty="0" smtClean="0">
              <a:solidFill>
                <a:srgbClr val="002060"/>
              </a:solidFill>
              <a:latin typeface="Franklin Gothic Book" pitchFamily="34" charset="0"/>
            </a:endParaRPr>
          </a:p>
          <a:p>
            <a:pPr>
              <a:buNone/>
            </a:pPr>
            <a:endParaRPr lang="en-US" sz="2400" dirty="0" smtClean="0"/>
          </a:p>
          <a:p>
            <a:pPr algn="just">
              <a:buNone/>
            </a:pPr>
            <a:endParaRPr lang="en-US" sz="2400" b="1" dirty="0" smtClean="0">
              <a:solidFill>
                <a:srgbClr val="002060"/>
              </a:solidFill>
              <a:latin typeface="Franklin Gothic Book" pitchFamily="34" charset="0"/>
            </a:endParaRPr>
          </a:p>
        </p:txBody>
      </p:sp>
      <p:pic>
        <p:nvPicPr>
          <p:cNvPr id="5122" name="Picture 2" descr="E:\Desktop\My Document\COSIDICI NATIONAL AWARD 2018 GOA\RFC\RFC~ vidhisha food products alwar\Photo_--_shalu_jain.jpg"/>
          <p:cNvPicPr>
            <a:picLocks noChangeAspect="1" noChangeArrowheads="1"/>
          </p:cNvPicPr>
          <p:nvPr/>
        </p:nvPicPr>
        <p:blipFill>
          <a:blip r:embed="rId2"/>
          <a:srcRect l="3482" r="5993" b="5714"/>
          <a:stretch>
            <a:fillRect/>
          </a:stretch>
        </p:blipFill>
        <p:spPr bwMode="auto">
          <a:xfrm>
            <a:off x="285720" y="2071678"/>
            <a:ext cx="2000264" cy="2357454"/>
          </a:xfrm>
          <a:prstGeom prst="rect">
            <a:avLst/>
          </a:prstGeom>
          <a:noFill/>
        </p:spPr>
      </p:pic>
      <p:sp>
        <p:nvSpPr>
          <p:cNvPr id="5" name="TextBox 4"/>
          <p:cNvSpPr txBox="1"/>
          <p:nvPr/>
        </p:nvSpPr>
        <p:spPr>
          <a:xfrm>
            <a:off x="214282" y="4429132"/>
            <a:ext cx="2357454" cy="461665"/>
          </a:xfrm>
          <a:prstGeom prst="rect">
            <a:avLst/>
          </a:prstGeom>
          <a:noFill/>
        </p:spPr>
        <p:txBody>
          <a:bodyPr wrap="square" rtlCol="0">
            <a:spAutoFit/>
          </a:bodyPr>
          <a:lstStyle/>
          <a:p>
            <a:r>
              <a:rPr lang="en-US" sz="2400" b="1" dirty="0" smtClean="0">
                <a:solidFill>
                  <a:srgbClr val="002060"/>
                </a:solidFill>
                <a:latin typeface="Franklin Gothic Book" pitchFamily="34" charset="0"/>
              </a:rPr>
              <a:t>Smt. </a:t>
            </a:r>
            <a:r>
              <a:rPr lang="en-US" sz="2400" b="1" dirty="0" err="1" smtClean="0">
                <a:solidFill>
                  <a:srgbClr val="002060"/>
                </a:solidFill>
                <a:latin typeface="Franklin Gothic Book" pitchFamily="34" charset="0"/>
              </a:rPr>
              <a:t>Shalu</a:t>
            </a:r>
            <a:r>
              <a:rPr lang="en-US" sz="2400" b="1" dirty="0" smtClean="0">
                <a:solidFill>
                  <a:srgbClr val="002060"/>
                </a:solidFill>
                <a:latin typeface="Franklin Gothic Book" pitchFamily="34" charset="0"/>
              </a:rPr>
              <a:t> Jain</a:t>
            </a:r>
            <a:endParaRPr lang="en-US" sz="2400" dirty="0"/>
          </a:p>
        </p:txBody>
      </p:sp>
      <p:pic>
        <p:nvPicPr>
          <p:cNvPr id="5123" name="Picture 3" descr="E:\Desktop\My Document\COSIDICI NATIONAL AWARD 2018 GOA\RFC\RFC~ vidhisha food products alwar\IMG-20180212-WA0036.jpg"/>
          <p:cNvPicPr>
            <a:picLocks noChangeAspect="1" noChangeArrowheads="1"/>
          </p:cNvPicPr>
          <p:nvPr/>
        </p:nvPicPr>
        <p:blipFill>
          <a:blip r:embed="rId3"/>
          <a:srcRect/>
          <a:stretch>
            <a:fillRect/>
          </a:stretch>
        </p:blipFill>
        <p:spPr bwMode="auto">
          <a:xfrm>
            <a:off x="2786050" y="2089561"/>
            <a:ext cx="6072198" cy="4554149"/>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Vidhisha</a:t>
            </a:r>
            <a:r>
              <a:rPr lang="en-US" sz="3600" b="1" dirty="0" smtClean="0">
                <a:solidFill>
                  <a:schemeClr val="accent3">
                    <a:lumMod val="50000"/>
                  </a:schemeClr>
                </a:solidFill>
                <a:latin typeface="Franklin Gothic Book" pitchFamily="34" charset="0"/>
              </a:rPr>
              <a:t> Food Products</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IN" sz="3100" b="1" dirty="0" smtClean="0">
                <a:solidFill>
                  <a:srgbClr val="002060"/>
                </a:solidFill>
                <a:latin typeface="Franklin Gothic Book" pitchFamily="34" charset="0"/>
              </a:rPr>
              <a:t>	M/s </a:t>
            </a:r>
            <a:r>
              <a:rPr lang="en-US" sz="3100" b="1" dirty="0" err="1" smtClean="0">
                <a:solidFill>
                  <a:srgbClr val="002060"/>
                </a:solidFill>
                <a:latin typeface="Franklin Gothic Book" pitchFamily="34" charset="0"/>
              </a:rPr>
              <a:t>Vidhisha</a:t>
            </a:r>
            <a:r>
              <a:rPr lang="en-US" sz="3100" b="1" dirty="0" smtClean="0">
                <a:solidFill>
                  <a:srgbClr val="002060"/>
                </a:solidFill>
                <a:latin typeface="Franklin Gothic Book" pitchFamily="34" charset="0"/>
              </a:rPr>
              <a:t> Food Products was established in </a:t>
            </a:r>
            <a:r>
              <a:rPr lang="en-US" sz="3100" b="1" dirty="0" err="1" smtClean="0">
                <a:solidFill>
                  <a:srgbClr val="002060"/>
                </a:solidFill>
                <a:latin typeface="Franklin Gothic Book" pitchFamily="34" charset="0"/>
              </a:rPr>
              <a:t>Alwar</a:t>
            </a:r>
            <a:r>
              <a:rPr lang="en-US" sz="3100" b="1" dirty="0" smtClean="0">
                <a:solidFill>
                  <a:srgbClr val="002060"/>
                </a:solidFill>
                <a:latin typeface="Franklin Gothic Book" pitchFamily="34" charset="0"/>
              </a:rPr>
              <a:t> as a proprietary concern by Smt. </a:t>
            </a:r>
            <a:r>
              <a:rPr lang="en-US" sz="3100" b="1" dirty="0" err="1" smtClean="0">
                <a:solidFill>
                  <a:srgbClr val="002060"/>
                </a:solidFill>
                <a:latin typeface="Franklin Gothic Book" pitchFamily="34" charset="0"/>
              </a:rPr>
              <a:t>Shalu</a:t>
            </a:r>
            <a:r>
              <a:rPr lang="en-US" sz="3100" b="1" dirty="0" smtClean="0">
                <a:solidFill>
                  <a:srgbClr val="002060"/>
                </a:solidFill>
                <a:latin typeface="Franklin Gothic Book" pitchFamily="34" charset="0"/>
              </a:rPr>
              <a:t> Jain with financial assistance from RFC.  The unit manufactures Soya bean products like Soya Bean Chunks, Soya Bean Mini, Soya Bean </a:t>
            </a:r>
            <a:r>
              <a:rPr lang="en-US" sz="3100" b="1" dirty="0" err="1" smtClean="0">
                <a:solidFill>
                  <a:srgbClr val="002060"/>
                </a:solidFill>
                <a:latin typeface="Franklin Gothic Book" pitchFamily="34" charset="0"/>
              </a:rPr>
              <a:t>Granuals</a:t>
            </a:r>
            <a:r>
              <a:rPr lang="en-US" sz="3100" b="1" dirty="0" smtClean="0">
                <a:solidFill>
                  <a:srgbClr val="002060"/>
                </a:solidFill>
                <a:latin typeface="Franklin Gothic Book" pitchFamily="34" charset="0"/>
              </a:rPr>
              <a:t>, etc.  These are rich source of proteins.  The unit provides good quality products at reasonable prices and therefore, has a commendable market share.  The production of the unit is about 3 tons per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Rajasthan Financial Corporation {RFC}, </a:t>
            </a:r>
            <a:r>
              <a:rPr lang="en-US" sz="3600" b="1" u="sng" dirty="0" err="1" smtClean="0">
                <a:solidFill>
                  <a:schemeClr val="accent3">
                    <a:lumMod val="50000"/>
                  </a:schemeClr>
                </a:solidFill>
                <a:latin typeface="Franklin Gothic Book" pitchFamily="34" charset="0"/>
              </a:rPr>
              <a:t>Jaipur</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Construction Aid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IN" sz="3100" b="1" dirty="0" smtClean="0">
                <a:solidFill>
                  <a:srgbClr val="002060"/>
                </a:solidFill>
                <a:latin typeface="Franklin Gothic Book" pitchFamily="34" charset="0"/>
              </a:rPr>
              <a:t>	</a:t>
            </a:r>
          </a:p>
          <a:p>
            <a:pPr algn="just">
              <a:buNone/>
            </a:pPr>
            <a:r>
              <a:rPr lang="en-IN" sz="3100" b="1" dirty="0" smtClean="0">
                <a:solidFill>
                  <a:srgbClr val="002060"/>
                </a:solidFill>
                <a:latin typeface="Franklin Gothic Book" pitchFamily="34" charset="0"/>
              </a:rPr>
              <a:t>	M/s Construction Aid </a:t>
            </a:r>
            <a:r>
              <a:rPr lang="en-US" sz="3100" b="1" dirty="0" smtClean="0">
                <a:solidFill>
                  <a:srgbClr val="002060"/>
                </a:solidFill>
                <a:latin typeface="Franklin Gothic Book" pitchFamily="34" charset="0"/>
              </a:rPr>
              <a:t>was established by Shri Harish Kumar </a:t>
            </a:r>
            <a:r>
              <a:rPr lang="en-US" sz="3100" b="1" dirty="0" err="1" smtClean="0">
                <a:solidFill>
                  <a:srgbClr val="002060"/>
                </a:solidFill>
                <a:latin typeface="Franklin Gothic Book" pitchFamily="34" charset="0"/>
              </a:rPr>
              <a:t>Prajapati</a:t>
            </a:r>
            <a:r>
              <a:rPr lang="en-US" sz="3100" b="1" dirty="0" smtClean="0">
                <a:solidFill>
                  <a:srgbClr val="002060"/>
                </a:solidFill>
                <a:latin typeface="Franklin Gothic Book" pitchFamily="34" charset="0"/>
              </a:rPr>
              <a:t> with financial assistance from RFC. The company has a good reputation in market and </a:t>
            </a:r>
            <a:r>
              <a:rPr lang="en-US" sz="2800" b="1" dirty="0" smtClean="0">
                <a:solidFill>
                  <a:srgbClr val="002060"/>
                </a:solidFill>
                <a:latin typeface="Franklin Gothic Book" pitchFamily="34" charset="0"/>
              </a:rPr>
              <a:t>is very prompt in its repayment .</a:t>
            </a:r>
            <a:endParaRPr lang="en-US" sz="3100" b="1" dirty="0" smtClean="0">
              <a:solidFill>
                <a:srgbClr val="002060"/>
              </a:solidFill>
              <a:latin typeface="Franklin Gothic Book"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u="sng" dirty="0" smtClean="0">
                <a:solidFill>
                  <a:schemeClr val="accent3">
                    <a:lumMod val="50000"/>
                  </a:schemeClr>
                </a:solidFill>
                <a:latin typeface="Franklin Gothic Book" pitchFamily="34" charset="0"/>
              </a:rPr>
              <a:t>EDC Limited, GOA</a:t>
            </a:r>
            <a:r>
              <a:rPr lang="en-US" sz="4000" b="1" dirty="0" smtClean="0">
                <a:solidFill>
                  <a:schemeClr val="accent3">
                    <a:lumMod val="50000"/>
                  </a:schemeClr>
                </a:solidFill>
                <a:latin typeface="Franklin Gothic Book" pitchFamily="34" charset="0"/>
              </a:rPr>
              <a:t>  </a:t>
            </a:r>
            <a:br>
              <a:rPr lang="en-US" sz="4000" b="1" dirty="0" smtClean="0">
                <a:solidFill>
                  <a:schemeClr val="accent3">
                    <a:lumMod val="50000"/>
                  </a:schemeClr>
                </a:solidFill>
                <a:latin typeface="Franklin Gothic Book" pitchFamily="34" charset="0"/>
              </a:rPr>
            </a:br>
            <a:r>
              <a:rPr lang="en-US" sz="3800" b="1" dirty="0" smtClean="0">
                <a:solidFill>
                  <a:schemeClr val="accent3">
                    <a:lumMod val="50000"/>
                  </a:schemeClr>
                </a:solidFill>
                <a:latin typeface="Franklin Gothic Book" pitchFamily="34" charset="0"/>
              </a:rPr>
              <a:t> M/s Goa Sintered Products Pvt. Ltd.</a:t>
            </a:r>
            <a:endParaRPr lang="en-US" sz="38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0" y="1928802"/>
            <a:ext cx="9144000" cy="4929197"/>
          </a:xfrm>
        </p:spPr>
        <p:txBody>
          <a:bodyPr>
            <a:noAutofit/>
          </a:bodyPr>
          <a:lstStyle/>
          <a:p>
            <a:pPr algn="just">
              <a:buNone/>
            </a:pPr>
            <a:r>
              <a:rPr lang="en-US" sz="2000" dirty="0" smtClean="0"/>
              <a:t>	</a:t>
            </a:r>
            <a:endParaRPr lang="en-US" sz="2100" b="1" dirty="0" smtClean="0">
              <a:solidFill>
                <a:srgbClr val="002060"/>
              </a:solidFill>
              <a:latin typeface="Franklin Gothic Book" pitchFamily="34" charset="0"/>
            </a:endParaRPr>
          </a:p>
          <a:p>
            <a:endParaRPr lang="en-US" sz="2000" dirty="0" smtClean="0"/>
          </a:p>
          <a:p>
            <a:pPr algn="just">
              <a:buNone/>
            </a:pPr>
            <a:endParaRPr lang="en-US" sz="2000" b="1" dirty="0" smtClean="0">
              <a:solidFill>
                <a:srgbClr val="002060"/>
              </a:solidFill>
              <a:latin typeface="Franklin Gothic Book" pitchFamily="34" charset="0"/>
            </a:endParaRPr>
          </a:p>
        </p:txBody>
      </p:sp>
      <p:pic>
        <p:nvPicPr>
          <p:cNvPr id="6146" name="Picture 2" descr="E:\Desktop\My Document\COSIDICI NATIONAL AWARD 2018 GOA\EDC GOa\EDC GOA ~ goasintered\Anil Lotlikar.jpeg"/>
          <p:cNvPicPr>
            <a:picLocks noChangeAspect="1" noChangeArrowheads="1"/>
          </p:cNvPicPr>
          <p:nvPr/>
        </p:nvPicPr>
        <p:blipFill>
          <a:blip r:embed="rId2" cstate="print"/>
          <a:srcRect l="4125" t="6615" r="5128" b="7395"/>
          <a:stretch>
            <a:fillRect/>
          </a:stretch>
        </p:blipFill>
        <p:spPr bwMode="auto">
          <a:xfrm>
            <a:off x="285720" y="2071678"/>
            <a:ext cx="1571636" cy="1857388"/>
          </a:xfrm>
          <a:prstGeom prst="rect">
            <a:avLst/>
          </a:prstGeom>
          <a:noFill/>
        </p:spPr>
      </p:pic>
      <p:sp>
        <p:nvSpPr>
          <p:cNvPr id="5" name="TextBox 4"/>
          <p:cNvSpPr txBox="1"/>
          <p:nvPr/>
        </p:nvSpPr>
        <p:spPr>
          <a:xfrm>
            <a:off x="214282" y="3857628"/>
            <a:ext cx="2286016" cy="369332"/>
          </a:xfrm>
          <a:prstGeom prst="rect">
            <a:avLst/>
          </a:prstGeom>
          <a:noFill/>
        </p:spPr>
        <p:txBody>
          <a:bodyPr wrap="square" rtlCol="0">
            <a:spAutoFit/>
          </a:bodyPr>
          <a:lstStyle/>
          <a:p>
            <a:r>
              <a:rPr lang="en-US" b="1" dirty="0" smtClean="0">
                <a:solidFill>
                  <a:srgbClr val="002060"/>
                </a:solidFill>
                <a:latin typeface="Franklin Gothic Book" pitchFamily="34" charset="0"/>
              </a:rPr>
              <a:t>Shri Anil G. </a:t>
            </a:r>
            <a:r>
              <a:rPr lang="en-US" b="1" dirty="0" err="1" smtClean="0">
                <a:solidFill>
                  <a:srgbClr val="002060"/>
                </a:solidFill>
                <a:latin typeface="Franklin Gothic Book" pitchFamily="34" charset="0"/>
              </a:rPr>
              <a:t>Lotlikar</a:t>
            </a:r>
            <a:endParaRPr lang="en-US" dirty="0"/>
          </a:p>
        </p:txBody>
      </p:sp>
      <p:pic>
        <p:nvPicPr>
          <p:cNvPr id="6147" name="Picture 3" descr="E:\Desktop\My Document\COSIDICI NATIONAL AWARD 2018 GOA\EDC GOa\EDC GOA ~ goasintered\Kunal Lotlikar.jpg"/>
          <p:cNvPicPr>
            <a:picLocks noChangeAspect="1" noChangeArrowheads="1"/>
          </p:cNvPicPr>
          <p:nvPr/>
        </p:nvPicPr>
        <p:blipFill>
          <a:blip r:embed="rId3" cstate="print"/>
          <a:srcRect/>
          <a:stretch>
            <a:fillRect/>
          </a:stretch>
        </p:blipFill>
        <p:spPr bwMode="auto">
          <a:xfrm>
            <a:off x="2571736" y="2071678"/>
            <a:ext cx="1785950" cy="1857388"/>
          </a:xfrm>
          <a:prstGeom prst="rect">
            <a:avLst/>
          </a:prstGeom>
          <a:noFill/>
        </p:spPr>
      </p:pic>
      <p:sp>
        <p:nvSpPr>
          <p:cNvPr id="7" name="TextBox 6"/>
          <p:cNvSpPr txBox="1"/>
          <p:nvPr/>
        </p:nvSpPr>
        <p:spPr>
          <a:xfrm>
            <a:off x="2500298" y="3845486"/>
            <a:ext cx="2286016" cy="369332"/>
          </a:xfrm>
          <a:prstGeom prst="rect">
            <a:avLst/>
          </a:prstGeom>
          <a:noFill/>
        </p:spPr>
        <p:txBody>
          <a:bodyPr wrap="square" rtlCol="0">
            <a:spAutoFit/>
          </a:bodyPr>
          <a:lstStyle/>
          <a:p>
            <a:r>
              <a:rPr lang="en-US" b="1" dirty="0" smtClean="0">
                <a:solidFill>
                  <a:srgbClr val="002060"/>
                </a:solidFill>
                <a:latin typeface="Franklin Gothic Book" pitchFamily="34" charset="0"/>
              </a:rPr>
              <a:t>Shri </a:t>
            </a:r>
            <a:r>
              <a:rPr lang="en-US" b="1" dirty="0" err="1" smtClean="0">
                <a:solidFill>
                  <a:srgbClr val="002060"/>
                </a:solidFill>
                <a:latin typeface="Franklin Gothic Book" pitchFamily="34" charset="0"/>
              </a:rPr>
              <a:t>Kunal</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Lotlikar</a:t>
            </a:r>
            <a:endParaRPr lang="en-US" dirty="0"/>
          </a:p>
        </p:txBody>
      </p:sp>
      <p:pic>
        <p:nvPicPr>
          <p:cNvPr id="6148" name="Picture 4" descr="E:\Desktop\My Document\COSIDICI NATIONAL AWARD 2018 GOA\EDC GOa\EDC GOA ~ goasintered\Goa Sintered.jpg"/>
          <p:cNvPicPr>
            <a:picLocks noChangeAspect="1" noChangeArrowheads="1"/>
          </p:cNvPicPr>
          <p:nvPr/>
        </p:nvPicPr>
        <p:blipFill>
          <a:blip r:embed="rId4" cstate="print"/>
          <a:srcRect/>
          <a:stretch>
            <a:fillRect/>
          </a:stretch>
        </p:blipFill>
        <p:spPr bwMode="auto">
          <a:xfrm>
            <a:off x="4500562" y="2071678"/>
            <a:ext cx="4572000" cy="4714884"/>
          </a:xfrm>
          <a:prstGeom prst="rect">
            <a:avLst/>
          </a:prstGeom>
          <a:noFill/>
        </p:spPr>
      </p:pic>
      <p:pic>
        <p:nvPicPr>
          <p:cNvPr id="6149" name="Picture 5" descr="E:\Desktop\My Document\COSIDICI NATIONAL AWARD 2018 GOA\EDC GOa\EDC GOA ~ goasintered\Rahul lotlikar.jpg"/>
          <p:cNvPicPr>
            <a:picLocks noChangeAspect="1" noChangeArrowheads="1"/>
          </p:cNvPicPr>
          <p:nvPr/>
        </p:nvPicPr>
        <p:blipFill>
          <a:blip r:embed="rId5" cstate="print"/>
          <a:srcRect l="3261" r="14883"/>
          <a:stretch>
            <a:fillRect/>
          </a:stretch>
        </p:blipFill>
        <p:spPr bwMode="auto">
          <a:xfrm>
            <a:off x="928662" y="4286256"/>
            <a:ext cx="2357454" cy="2160000"/>
          </a:xfrm>
          <a:prstGeom prst="rect">
            <a:avLst/>
          </a:prstGeom>
          <a:noFill/>
        </p:spPr>
      </p:pic>
      <p:sp>
        <p:nvSpPr>
          <p:cNvPr id="10" name="TextBox 9"/>
          <p:cNvSpPr txBox="1"/>
          <p:nvPr/>
        </p:nvSpPr>
        <p:spPr>
          <a:xfrm>
            <a:off x="857224" y="6429396"/>
            <a:ext cx="2643206"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Shri </a:t>
            </a:r>
            <a:r>
              <a:rPr lang="en-US" sz="2000" b="1" dirty="0" err="1" smtClean="0">
                <a:solidFill>
                  <a:srgbClr val="002060"/>
                </a:solidFill>
                <a:latin typeface="Franklin Gothic Book" pitchFamily="34" charset="0"/>
              </a:rPr>
              <a:t>Rahul</a:t>
            </a:r>
            <a:r>
              <a:rPr lang="en-US" sz="2000" b="1" dirty="0" smtClean="0">
                <a:solidFill>
                  <a:srgbClr val="002060"/>
                </a:solidFill>
                <a:latin typeface="Franklin Gothic Book" pitchFamily="34" charset="0"/>
              </a:rPr>
              <a:t> </a:t>
            </a:r>
            <a:r>
              <a:rPr lang="en-US" sz="2000" b="1" dirty="0" err="1" smtClean="0">
                <a:solidFill>
                  <a:srgbClr val="002060"/>
                </a:solidFill>
                <a:latin typeface="Franklin Gothic Book" pitchFamily="34" charset="0"/>
              </a:rPr>
              <a:t>Lotlikar</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u="sng" dirty="0" smtClean="0">
                <a:solidFill>
                  <a:schemeClr val="accent3">
                    <a:lumMod val="50000"/>
                  </a:schemeClr>
                </a:solidFill>
                <a:latin typeface="Franklin Gothic Book" pitchFamily="34" charset="0"/>
              </a:rPr>
              <a:t>EDC Limited, GOA </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3800" b="1" dirty="0" smtClean="0">
                <a:solidFill>
                  <a:schemeClr val="accent3">
                    <a:lumMod val="50000"/>
                  </a:schemeClr>
                </a:solidFill>
                <a:latin typeface="Franklin Gothic Book" pitchFamily="34" charset="0"/>
              </a:rPr>
              <a:t> M/s Goa Sintered Products Pvt. Ltd.</a:t>
            </a:r>
            <a:endParaRPr lang="en-US" sz="38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14282" y="2117747"/>
            <a:ext cx="8643998" cy="4525963"/>
          </a:xfrm>
        </p:spPr>
        <p:txBody>
          <a:bodyPr>
            <a:noAutofit/>
          </a:bodyPr>
          <a:lstStyle/>
          <a:p>
            <a:pPr algn="just">
              <a:buNone/>
            </a:pPr>
            <a:r>
              <a:rPr lang="en-US" sz="2000" dirty="0" smtClean="0"/>
              <a:t>	</a:t>
            </a:r>
            <a:r>
              <a:rPr lang="en-US" sz="2200" b="1" dirty="0" smtClean="0">
                <a:solidFill>
                  <a:srgbClr val="002060"/>
                </a:solidFill>
                <a:latin typeface="Franklin Gothic Book" pitchFamily="34" charset="0"/>
              </a:rPr>
              <a:t>M/s Goa Sintered Products Pvt. Ltd was promoted by Shri Anil G. </a:t>
            </a:r>
            <a:r>
              <a:rPr lang="en-US" sz="2200" b="1" dirty="0" err="1" smtClean="0">
                <a:solidFill>
                  <a:srgbClr val="002060"/>
                </a:solidFill>
                <a:latin typeface="Franklin Gothic Book" pitchFamily="34" charset="0"/>
              </a:rPr>
              <a:t>Lotlikar</a:t>
            </a:r>
            <a:r>
              <a:rPr lang="en-US" sz="2200" b="1" dirty="0" smtClean="0">
                <a:solidFill>
                  <a:srgbClr val="002060"/>
                </a:solidFill>
                <a:latin typeface="Franklin Gothic Book" pitchFamily="34" charset="0"/>
              </a:rPr>
              <a:t>, Shri </a:t>
            </a:r>
            <a:r>
              <a:rPr lang="en-US" sz="2200" b="1" dirty="0" err="1" smtClean="0">
                <a:solidFill>
                  <a:srgbClr val="002060"/>
                </a:solidFill>
                <a:latin typeface="Franklin Gothic Book" pitchFamily="34" charset="0"/>
              </a:rPr>
              <a:t>Kunal</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Lotlikar</a:t>
            </a:r>
            <a:r>
              <a:rPr lang="en-US" sz="2200" b="1" dirty="0" smtClean="0">
                <a:solidFill>
                  <a:srgbClr val="002060"/>
                </a:solidFill>
                <a:latin typeface="Franklin Gothic Book" pitchFamily="34" charset="0"/>
              </a:rPr>
              <a:t> and Shri </a:t>
            </a:r>
            <a:r>
              <a:rPr lang="en-US" sz="2200" b="1" dirty="0" err="1" smtClean="0">
                <a:solidFill>
                  <a:srgbClr val="002060"/>
                </a:solidFill>
                <a:latin typeface="Franklin Gothic Book" pitchFamily="34" charset="0"/>
              </a:rPr>
              <a:t>Rahul</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Lotlikar</a:t>
            </a:r>
            <a:r>
              <a:rPr lang="en-US" sz="2200" b="1" dirty="0" smtClean="0">
                <a:solidFill>
                  <a:srgbClr val="002060"/>
                </a:solidFill>
                <a:latin typeface="Franklin Gothic Book" pitchFamily="34" charset="0"/>
              </a:rPr>
              <a:t> in 1980s with financial assistance from EDC Goa.  The products manufactured include: Sintered self lubricating Bushes; Gears, Rotors etc. which are used in Home appliances industry,  Automobile industries and general engineering industries.  </a:t>
            </a:r>
          </a:p>
          <a:p>
            <a:pPr algn="just">
              <a:buNone/>
            </a:pPr>
            <a:r>
              <a:rPr lang="en-US" sz="2200" b="1" dirty="0" smtClean="0">
                <a:solidFill>
                  <a:srgbClr val="002060"/>
                </a:solidFill>
                <a:latin typeface="Franklin Gothic Book" pitchFamily="34" charset="0"/>
              </a:rPr>
              <a:t>	</a:t>
            </a:r>
          </a:p>
          <a:p>
            <a:pPr algn="just">
              <a:buNone/>
            </a:pPr>
            <a:r>
              <a:rPr lang="en-US" sz="2200" b="1" dirty="0" smtClean="0">
                <a:solidFill>
                  <a:srgbClr val="002060"/>
                </a:solidFill>
                <a:latin typeface="Franklin Gothic Book" pitchFamily="34" charset="0"/>
              </a:rPr>
              <a:t>	The company’s G.S.P Brand is a market leader and supplies to: M/s. Larsen &amp; Toubro Ltd.; M/s. Crompton Greaves Ltd., etc. and also exports its products to Indonesia / </a:t>
            </a:r>
            <a:r>
              <a:rPr lang="en-US" sz="2200" b="1" dirty="0" err="1" smtClean="0">
                <a:solidFill>
                  <a:srgbClr val="002060"/>
                </a:solidFill>
                <a:latin typeface="Franklin Gothic Book" pitchFamily="34" charset="0"/>
              </a:rPr>
              <a:t>Sharjah</a:t>
            </a:r>
            <a:r>
              <a:rPr lang="en-US" sz="2200" b="1" dirty="0" smtClean="0">
                <a:solidFill>
                  <a:srgbClr val="002060"/>
                </a:solidFill>
                <a:latin typeface="Franklin Gothic Book" pitchFamily="34" charset="0"/>
              </a:rPr>
              <a:t> etc.  The unit employs over 35 employees and achieved a turnover of over Rs.2.50 crore in 2017. </a:t>
            </a:r>
          </a:p>
          <a:p>
            <a:pPr algn="just">
              <a:buNone/>
            </a:pPr>
            <a:endParaRPr lang="en-US" sz="2000" b="1" dirty="0" smtClean="0">
              <a:solidFill>
                <a:srgbClr val="002060"/>
              </a:solidFill>
              <a:latin typeface="Franklin Gothic Book"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24"/>
            <a:ext cx="8929718" cy="1643074"/>
          </a:xfrm>
        </p:spPr>
        <p:txBody>
          <a:bodyPr>
            <a:noAutofit/>
          </a:bodyPr>
          <a:lstStyle/>
          <a:p>
            <a:r>
              <a:rPr lang="en-US" sz="3600" b="1" u="sng" dirty="0" smtClean="0">
                <a:solidFill>
                  <a:schemeClr val="accent3">
                    <a:lumMod val="50000"/>
                  </a:schemeClr>
                </a:solidFill>
                <a:latin typeface="Franklin Gothic Book" pitchFamily="34" charset="0"/>
              </a:rPr>
              <a:t>EDC Limited, GOA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 M/s Ritz Classic Restaurant And Bar</a:t>
            </a:r>
            <a:endParaRPr lang="en-US" sz="36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0" y="1643050"/>
            <a:ext cx="9144000" cy="5214949"/>
          </a:xfrm>
        </p:spPr>
        <p:txBody>
          <a:bodyPr>
            <a:noAutofit/>
          </a:bodyPr>
          <a:lstStyle/>
          <a:p>
            <a:endParaRPr lang="en-US" sz="2000" dirty="0" smtClean="0"/>
          </a:p>
          <a:p>
            <a:pPr algn="just">
              <a:buNone/>
            </a:pPr>
            <a:endParaRPr lang="en-US" sz="2000" b="1" dirty="0" smtClean="0">
              <a:solidFill>
                <a:srgbClr val="002060"/>
              </a:solidFill>
              <a:latin typeface="Franklin Gothic Book" pitchFamily="34" charset="0"/>
            </a:endParaRPr>
          </a:p>
        </p:txBody>
      </p:sp>
      <p:pic>
        <p:nvPicPr>
          <p:cNvPr id="7170" name="Picture 2" descr="E:\Desktop\My Document\COSIDICI NATIONAL AWARD 2018 GOA\EDC GOa\EDC GOa ~ RITZ CLASSIC\Rohidas Dessai.jpg"/>
          <p:cNvPicPr>
            <a:picLocks noChangeAspect="1" noChangeArrowheads="1"/>
          </p:cNvPicPr>
          <p:nvPr/>
        </p:nvPicPr>
        <p:blipFill>
          <a:blip r:embed="rId2" cstate="print"/>
          <a:srcRect/>
          <a:stretch>
            <a:fillRect/>
          </a:stretch>
        </p:blipFill>
        <p:spPr bwMode="auto">
          <a:xfrm>
            <a:off x="239186" y="1643050"/>
            <a:ext cx="1618170" cy="2160000"/>
          </a:xfrm>
          <a:prstGeom prst="rect">
            <a:avLst/>
          </a:prstGeom>
          <a:noFill/>
        </p:spPr>
      </p:pic>
      <p:pic>
        <p:nvPicPr>
          <p:cNvPr id="7171" name="Picture 3" descr="E:\Desktop\My Document\COSIDICI NATIONAL AWARD 2018 GOA\EDC GOa\EDC GOa ~ RITZ CLASSIC\Ritz.png"/>
          <p:cNvPicPr>
            <a:picLocks noChangeAspect="1" noChangeArrowheads="1"/>
          </p:cNvPicPr>
          <p:nvPr/>
        </p:nvPicPr>
        <p:blipFill>
          <a:blip r:embed="rId3"/>
          <a:srcRect/>
          <a:stretch>
            <a:fillRect/>
          </a:stretch>
        </p:blipFill>
        <p:spPr bwMode="auto">
          <a:xfrm>
            <a:off x="2857488" y="2000240"/>
            <a:ext cx="6168384" cy="4642137"/>
          </a:xfrm>
          <a:prstGeom prst="rect">
            <a:avLst/>
          </a:prstGeom>
          <a:noFill/>
        </p:spPr>
      </p:pic>
      <p:pic>
        <p:nvPicPr>
          <p:cNvPr id="7172" name="Picture 4" descr="E:\Desktop\My Document\COSIDICI NATIONAL AWARD 2018 GOA\EDC GOa\EDC GOa ~ RITZ CLASSIC\Rajesh Dessai.jpg"/>
          <p:cNvPicPr>
            <a:picLocks noChangeAspect="1" noChangeArrowheads="1"/>
          </p:cNvPicPr>
          <p:nvPr/>
        </p:nvPicPr>
        <p:blipFill>
          <a:blip r:embed="rId4"/>
          <a:srcRect/>
          <a:stretch>
            <a:fillRect/>
          </a:stretch>
        </p:blipFill>
        <p:spPr bwMode="auto">
          <a:xfrm>
            <a:off x="204228" y="4214818"/>
            <a:ext cx="1724566" cy="2214554"/>
          </a:xfrm>
          <a:prstGeom prst="rect">
            <a:avLst/>
          </a:prstGeom>
          <a:noFill/>
        </p:spPr>
      </p:pic>
      <p:sp>
        <p:nvSpPr>
          <p:cNvPr id="7" name="TextBox 6"/>
          <p:cNvSpPr txBox="1"/>
          <p:nvPr/>
        </p:nvSpPr>
        <p:spPr>
          <a:xfrm>
            <a:off x="142844" y="3714752"/>
            <a:ext cx="2357454" cy="369332"/>
          </a:xfrm>
          <a:prstGeom prst="rect">
            <a:avLst/>
          </a:prstGeom>
          <a:noFill/>
        </p:spPr>
        <p:txBody>
          <a:bodyPr wrap="square" rtlCol="0">
            <a:spAutoFit/>
          </a:bodyPr>
          <a:lstStyle/>
          <a:p>
            <a:r>
              <a:rPr lang="en-US" b="1" dirty="0" smtClean="0">
                <a:solidFill>
                  <a:srgbClr val="002060"/>
                </a:solidFill>
                <a:latin typeface="Franklin Gothic Book" pitchFamily="34" charset="0"/>
              </a:rPr>
              <a:t>Shri. </a:t>
            </a:r>
            <a:r>
              <a:rPr lang="en-US" b="1" dirty="0" err="1" smtClean="0">
                <a:solidFill>
                  <a:srgbClr val="002060"/>
                </a:solidFill>
                <a:latin typeface="Franklin Gothic Book" pitchFamily="34" charset="0"/>
              </a:rPr>
              <a:t>Rohidas</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Dessai</a:t>
            </a:r>
            <a:endParaRPr lang="en-US" dirty="0"/>
          </a:p>
        </p:txBody>
      </p:sp>
      <p:sp>
        <p:nvSpPr>
          <p:cNvPr id="9" name="TextBox 8"/>
          <p:cNvSpPr txBox="1"/>
          <p:nvPr/>
        </p:nvSpPr>
        <p:spPr>
          <a:xfrm>
            <a:off x="142844" y="6429396"/>
            <a:ext cx="2214578" cy="369332"/>
          </a:xfrm>
          <a:prstGeom prst="rect">
            <a:avLst/>
          </a:prstGeom>
          <a:noFill/>
        </p:spPr>
        <p:txBody>
          <a:bodyPr wrap="square" rtlCol="0">
            <a:spAutoFit/>
          </a:bodyPr>
          <a:lstStyle/>
          <a:p>
            <a:r>
              <a:rPr lang="en-US" b="1" dirty="0" smtClean="0">
                <a:solidFill>
                  <a:srgbClr val="002060"/>
                </a:solidFill>
                <a:latin typeface="Franklin Gothic Book" pitchFamily="34" charset="0"/>
              </a:rPr>
              <a:t>Shri. Rajesh </a:t>
            </a:r>
            <a:r>
              <a:rPr lang="en-US" b="1" dirty="0" err="1" smtClean="0">
                <a:solidFill>
                  <a:srgbClr val="002060"/>
                </a:solidFill>
                <a:latin typeface="Franklin Gothic Book" pitchFamily="34" charset="0"/>
              </a:rPr>
              <a:t>Dessai</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u="sng" dirty="0" smtClean="0">
                <a:solidFill>
                  <a:schemeClr val="accent3">
                    <a:lumMod val="50000"/>
                  </a:schemeClr>
                </a:solidFill>
                <a:latin typeface="Franklin Gothic Book" pitchFamily="34" charset="0"/>
              </a:rPr>
              <a:t>EDC Limited, GOA </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3800" b="1" dirty="0" smtClean="0">
                <a:solidFill>
                  <a:schemeClr val="accent3">
                    <a:lumMod val="50000"/>
                  </a:schemeClr>
                </a:solidFill>
                <a:latin typeface="Franklin Gothic Book" pitchFamily="34" charset="0"/>
              </a:rPr>
              <a:t> M/s Ritz Classic Restaurant And Bar</a:t>
            </a:r>
            <a:endParaRPr lang="en-US" sz="38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85720" y="2117747"/>
            <a:ext cx="8643998" cy="4525963"/>
          </a:xfrm>
        </p:spPr>
        <p:txBody>
          <a:bodyPr>
            <a:noAutofit/>
          </a:bodyPr>
          <a:lstStyle/>
          <a:p>
            <a:pPr algn="just">
              <a:buNone/>
            </a:pPr>
            <a:r>
              <a:rPr lang="en-US" sz="2000" dirty="0" smtClean="0"/>
              <a:t>	</a:t>
            </a:r>
            <a:r>
              <a:rPr lang="en-US" sz="2100" b="1" dirty="0" smtClean="0">
                <a:solidFill>
                  <a:srgbClr val="002060"/>
                </a:solidFill>
                <a:latin typeface="Franklin Gothic Book" pitchFamily="34" charset="0"/>
              </a:rPr>
              <a:t>M/s Ritz </a:t>
            </a:r>
            <a:r>
              <a:rPr lang="en-US" sz="2400" b="1" dirty="0" smtClean="0">
                <a:solidFill>
                  <a:srgbClr val="002060"/>
                </a:solidFill>
                <a:latin typeface="Franklin Gothic Book" pitchFamily="34" charset="0"/>
              </a:rPr>
              <a:t>Classic Restaurant &amp; Bar was started in 1976 by Shri </a:t>
            </a:r>
            <a:r>
              <a:rPr lang="en-US" sz="2400" b="1" dirty="0" err="1" smtClean="0">
                <a:solidFill>
                  <a:srgbClr val="002060"/>
                </a:solidFill>
                <a:latin typeface="Franklin Gothic Book" pitchFamily="34" charset="0"/>
              </a:rPr>
              <a:t>Rohidas</a:t>
            </a:r>
            <a:r>
              <a:rPr lang="en-US" sz="2400" b="1" dirty="0" smtClean="0">
                <a:solidFill>
                  <a:srgbClr val="002060"/>
                </a:solidFill>
                <a:latin typeface="Franklin Gothic Book" pitchFamily="34" charset="0"/>
              </a:rPr>
              <a:t> </a:t>
            </a:r>
            <a:r>
              <a:rPr lang="en-US" sz="2400" b="1" dirty="0" err="1" smtClean="0">
                <a:solidFill>
                  <a:srgbClr val="002060"/>
                </a:solidFill>
                <a:latin typeface="Franklin Gothic Book" pitchFamily="34" charset="0"/>
              </a:rPr>
              <a:t>Dessai</a:t>
            </a:r>
            <a:r>
              <a:rPr lang="en-US" sz="2400" b="1" dirty="0" smtClean="0">
                <a:solidFill>
                  <a:srgbClr val="002060"/>
                </a:solidFill>
                <a:latin typeface="Franklin Gothic Book" pitchFamily="34" charset="0"/>
              </a:rPr>
              <a:t> in </a:t>
            </a:r>
            <a:r>
              <a:rPr lang="en-US" sz="2400" b="1" dirty="0" err="1" smtClean="0">
                <a:solidFill>
                  <a:srgbClr val="002060"/>
                </a:solidFill>
                <a:latin typeface="Franklin Gothic Book" pitchFamily="34" charset="0"/>
              </a:rPr>
              <a:t>Panjim</a:t>
            </a:r>
            <a:r>
              <a:rPr lang="en-US" sz="2400" b="1" dirty="0" smtClean="0">
                <a:solidFill>
                  <a:srgbClr val="002060"/>
                </a:solidFill>
                <a:latin typeface="Franklin Gothic Book" pitchFamily="34" charset="0"/>
              </a:rPr>
              <a:t>.  He started a modest restaurant serving traditional food of </a:t>
            </a:r>
            <a:r>
              <a:rPr lang="en-US" sz="2400" b="1" dirty="0" err="1" smtClean="0">
                <a:solidFill>
                  <a:srgbClr val="002060"/>
                </a:solidFill>
                <a:latin typeface="Franklin Gothic Book" pitchFamily="34" charset="0"/>
              </a:rPr>
              <a:t>Goans</a:t>
            </a:r>
            <a:r>
              <a:rPr lang="en-US" sz="2400" b="1" dirty="0" smtClean="0">
                <a:solidFill>
                  <a:srgbClr val="002060"/>
                </a:solidFill>
                <a:latin typeface="Franklin Gothic Book" pitchFamily="34" charset="0"/>
              </a:rPr>
              <a:t>.  His son Shri Rajesh </a:t>
            </a:r>
            <a:r>
              <a:rPr lang="en-US" sz="2400" b="1" dirty="0" err="1" smtClean="0">
                <a:solidFill>
                  <a:srgbClr val="002060"/>
                </a:solidFill>
                <a:latin typeface="Franklin Gothic Book" pitchFamily="34" charset="0"/>
              </a:rPr>
              <a:t>Dessai</a:t>
            </a:r>
            <a:r>
              <a:rPr lang="en-US" sz="2400" b="1" dirty="0" smtClean="0">
                <a:solidFill>
                  <a:srgbClr val="002060"/>
                </a:solidFill>
                <a:latin typeface="Franklin Gothic Book" pitchFamily="34" charset="0"/>
              </a:rPr>
              <a:t> envisioned a larger restaurant for tourists coming to Goa.  He started Ritz Classic, </a:t>
            </a:r>
            <a:r>
              <a:rPr lang="en-US" sz="2400" b="1" dirty="0" err="1" smtClean="0">
                <a:solidFill>
                  <a:srgbClr val="002060"/>
                </a:solidFill>
                <a:latin typeface="Franklin Gothic Book" pitchFamily="34" charset="0"/>
              </a:rPr>
              <a:t>Panjim</a:t>
            </a:r>
            <a:r>
              <a:rPr lang="en-US" sz="2400" b="1" dirty="0" smtClean="0">
                <a:solidFill>
                  <a:srgbClr val="002060"/>
                </a:solidFill>
                <a:latin typeface="Franklin Gothic Book" pitchFamily="34" charset="0"/>
              </a:rPr>
              <a:t> offering sumptuous </a:t>
            </a:r>
            <a:r>
              <a:rPr lang="en-US" sz="2400" b="1" dirty="0" err="1" smtClean="0">
                <a:solidFill>
                  <a:srgbClr val="002060"/>
                </a:solidFill>
                <a:latin typeface="Franklin Gothic Book" pitchFamily="34" charset="0"/>
              </a:rPr>
              <a:t>Goan</a:t>
            </a:r>
            <a:r>
              <a:rPr lang="en-US" sz="2400" b="1" dirty="0" smtClean="0">
                <a:solidFill>
                  <a:srgbClr val="002060"/>
                </a:solidFill>
                <a:latin typeface="Franklin Gothic Book" pitchFamily="34" charset="0"/>
              </a:rPr>
              <a:t> food as well as other cuisines.   For further expansion Shri Rajesh Desai obtained financial assistance from EDC Goa and now has three more outlets in Goa.  Ritz Classic has been the TIMES FOOD AWARDS WINNER for Best Seafood  and Best </a:t>
            </a:r>
            <a:r>
              <a:rPr lang="en-US" sz="2400" b="1" dirty="0" err="1" smtClean="0">
                <a:solidFill>
                  <a:srgbClr val="002060"/>
                </a:solidFill>
                <a:latin typeface="Franklin Gothic Book" pitchFamily="34" charset="0"/>
              </a:rPr>
              <a:t>Goan</a:t>
            </a:r>
            <a:r>
              <a:rPr lang="en-US" sz="2400" b="1" dirty="0" smtClean="0">
                <a:solidFill>
                  <a:srgbClr val="002060"/>
                </a:solidFill>
                <a:latin typeface="Franklin Gothic Book" pitchFamily="34" charset="0"/>
              </a:rPr>
              <a:t> Fish </a:t>
            </a:r>
            <a:r>
              <a:rPr lang="en-US" sz="2400" b="1" dirty="0" err="1" smtClean="0">
                <a:solidFill>
                  <a:srgbClr val="002060"/>
                </a:solidFill>
                <a:latin typeface="Franklin Gothic Book" pitchFamily="34" charset="0"/>
              </a:rPr>
              <a:t>Thali</a:t>
            </a:r>
            <a:r>
              <a:rPr lang="en-US" sz="2400" b="1" dirty="0" smtClean="0">
                <a:solidFill>
                  <a:srgbClr val="002060"/>
                </a:solidFill>
                <a:latin typeface="Franklin Gothic Book" pitchFamily="34" charset="0"/>
              </a:rPr>
              <a:t> in Goa from 2011 to 2017. The sales revenue has increased from a humble few </a:t>
            </a:r>
            <a:r>
              <a:rPr lang="en-US" sz="2400" b="1" dirty="0" err="1" smtClean="0">
                <a:solidFill>
                  <a:srgbClr val="002060"/>
                </a:solidFill>
                <a:latin typeface="Franklin Gothic Book" pitchFamily="34" charset="0"/>
              </a:rPr>
              <a:t>lakhs</a:t>
            </a:r>
            <a:r>
              <a:rPr lang="en-US" sz="2400" b="1" dirty="0" smtClean="0">
                <a:solidFill>
                  <a:srgbClr val="002060"/>
                </a:solidFill>
                <a:latin typeface="Franklin Gothic Book" pitchFamily="34" charset="0"/>
              </a:rPr>
              <a:t> to over Rs.12 </a:t>
            </a:r>
            <a:r>
              <a:rPr lang="en-US" sz="2400" b="1" dirty="0" err="1" smtClean="0">
                <a:solidFill>
                  <a:srgbClr val="002060"/>
                </a:solidFill>
                <a:latin typeface="Franklin Gothic Book" pitchFamily="34" charset="0"/>
              </a:rPr>
              <a:t>crores</a:t>
            </a:r>
            <a:r>
              <a:rPr lang="en-US" sz="2400" b="1" dirty="0" smtClean="0">
                <a:solidFill>
                  <a:srgbClr val="002060"/>
                </a:solidFill>
                <a:latin typeface="Franklin Gothic Book" pitchFamily="34" charset="0"/>
              </a:rPr>
              <a:t> as on March 2017.</a:t>
            </a:r>
          </a:p>
          <a:p>
            <a:endParaRPr lang="en-US" sz="2000" dirty="0" smtClean="0"/>
          </a:p>
          <a:p>
            <a:pPr algn="just">
              <a:buNone/>
            </a:pPr>
            <a:endParaRPr lang="en-US" sz="2000" b="1" dirty="0" smtClean="0">
              <a:solidFill>
                <a:srgbClr val="002060"/>
              </a:solidFill>
              <a:latin typeface="Franklin Gothic Book"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u="sng" dirty="0" smtClean="0">
                <a:solidFill>
                  <a:schemeClr val="accent3">
                    <a:lumMod val="50000"/>
                  </a:schemeClr>
                </a:solidFill>
                <a:latin typeface="Franklin Gothic Book" pitchFamily="34" charset="0"/>
              </a:rPr>
              <a:t>EDC Limited, GOA </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a:t>
            </a:r>
            <a:r>
              <a:rPr lang="en-US" sz="4000" b="1" dirty="0" err="1" smtClean="0">
                <a:solidFill>
                  <a:schemeClr val="accent3">
                    <a:lumMod val="50000"/>
                  </a:schemeClr>
                </a:solidFill>
                <a:latin typeface="Franklin Gothic Book" pitchFamily="34" charset="0"/>
              </a:rPr>
              <a:t>Kamat</a:t>
            </a:r>
            <a:r>
              <a:rPr lang="en-US" sz="4000" b="1" dirty="0" smtClean="0">
                <a:solidFill>
                  <a:schemeClr val="accent3">
                    <a:lumMod val="50000"/>
                  </a:schemeClr>
                </a:solidFill>
                <a:latin typeface="Franklin Gothic Book" pitchFamily="34" charset="0"/>
              </a:rPr>
              <a:t> Automobiles Pvt. Ltd.</a:t>
            </a:r>
            <a:endParaRPr lang="en-US" sz="40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85720" y="2117747"/>
            <a:ext cx="8643998" cy="4525963"/>
          </a:xfrm>
        </p:spPr>
        <p:txBody>
          <a:bodyPr>
            <a:noAutofit/>
          </a:bodyPr>
          <a:lstStyle/>
          <a:p>
            <a:pPr algn="just">
              <a:buNone/>
            </a:pPr>
            <a:r>
              <a:rPr lang="en-US" sz="2000" dirty="0" smtClean="0"/>
              <a:t>	</a:t>
            </a:r>
            <a:endParaRPr lang="en-US" sz="2000" b="1" dirty="0" smtClean="0">
              <a:solidFill>
                <a:srgbClr val="002060"/>
              </a:solidFill>
              <a:latin typeface="Franklin Gothic Book" pitchFamily="34" charset="0"/>
            </a:endParaRPr>
          </a:p>
        </p:txBody>
      </p:sp>
      <p:pic>
        <p:nvPicPr>
          <p:cNvPr id="3074" name="Picture 2" descr="E:\Desktop\My Document\COSIDICI NATIONAL AWARD 2018 GOA\EDC GOa\EDC GOA ~ KAMAT AUTOMOBILES\Meeta Kamat.jpg"/>
          <p:cNvPicPr>
            <a:picLocks noChangeAspect="1" noChangeArrowheads="1"/>
          </p:cNvPicPr>
          <p:nvPr/>
        </p:nvPicPr>
        <p:blipFill>
          <a:blip r:embed="rId2"/>
          <a:srcRect r="3374" b="3571"/>
          <a:stretch>
            <a:fillRect/>
          </a:stretch>
        </p:blipFill>
        <p:spPr bwMode="auto">
          <a:xfrm>
            <a:off x="357158" y="2071678"/>
            <a:ext cx="1785950" cy="1928826"/>
          </a:xfrm>
          <a:prstGeom prst="rect">
            <a:avLst/>
          </a:prstGeom>
          <a:noFill/>
        </p:spPr>
      </p:pic>
      <p:sp>
        <p:nvSpPr>
          <p:cNvPr id="6" name="TextBox 5"/>
          <p:cNvSpPr txBox="1"/>
          <p:nvPr/>
        </p:nvSpPr>
        <p:spPr>
          <a:xfrm>
            <a:off x="214282" y="3929066"/>
            <a:ext cx="2143140" cy="369332"/>
          </a:xfrm>
          <a:prstGeom prst="rect">
            <a:avLst/>
          </a:prstGeom>
          <a:noFill/>
        </p:spPr>
        <p:txBody>
          <a:bodyPr wrap="square" rtlCol="0">
            <a:spAutoFit/>
          </a:bodyPr>
          <a:lstStyle/>
          <a:p>
            <a:r>
              <a:rPr lang="en-IN" b="1" dirty="0" smtClean="0">
                <a:solidFill>
                  <a:srgbClr val="002060"/>
                </a:solidFill>
                <a:latin typeface="Franklin Gothic Book" pitchFamily="34" charset="0"/>
              </a:rPr>
              <a:t>Smt. </a:t>
            </a:r>
            <a:r>
              <a:rPr lang="en-IN" b="1" dirty="0" err="1" smtClean="0">
                <a:solidFill>
                  <a:srgbClr val="002060"/>
                </a:solidFill>
                <a:latin typeface="Franklin Gothic Book" pitchFamily="34" charset="0"/>
              </a:rPr>
              <a:t>Meeta</a:t>
            </a:r>
            <a:r>
              <a:rPr lang="en-IN" b="1" dirty="0" smtClean="0">
                <a:solidFill>
                  <a:srgbClr val="002060"/>
                </a:solidFill>
                <a:latin typeface="Franklin Gothic Book" pitchFamily="34" charset="0"/>
              </a:rPr>
              <a:t> </a:t>
            </a:r>
            <a:r>
              <a:rPr lang="en-IN" b="1" dirty="0" err="1" smtClean="0">
                <a:solidFill>
                  <a:srgbClr val="002060"/>
                </a:solidFill>
                <a:latin typeface="Franklin Gothic Book" pitchFamily="34" charset="0"/>
              </a:rPr>
              <a:t>Kamat</a:t>
            </a:r>
            <a:endParaRPr lang="en-US" dirty="0"/>
          </a:p>
        </p:txBody>
      </p:sp>
      <p:sp>
        <p:nvSpPr>
          <p:cNvPr id="7" name="TextBox 6"/>
          <p:cNvSpPr txBox="1"/>
          <p:nvPr/>
        </p:nvSpPr>
        <p:spPr>
          <a:xfrm>
            <a:off x="214282" y="6429396"/>
            <a:ext cx="2214578" cy="369332"/>
          </a:xfrm>
          <a:prstGeom prst="rect">
            <a:avLst/>
          </a:prstGeom>
          <a:noFill/>
        </p:spPr>
        <p:txBody>
          <a:bodyPr wrap="square" rtlCol="0">
            <a:spAutoFit/>
          </a:bodyPr>
          <a:lstStyle/>
          <a:p>
            <a:r>
              <a:rPr lang="en-IN" b="1" dirty="0" smtClean="0">
                <a:solidFill>
                  <a:srgbClr val="002060"/>
                </a:solidFill>
                <a:latin typeface="Franklin Gothic Book" pitchFamily="34" charset="0"/>
              </a:rPr>
              <a:t>Shri </a:t>
            </a:r>
            <a:r>
              <a:rPr lang="en-IN" b="1" dirty="0" err="1" smtClean="0">
                <a:solidFill>
                  <a:srgbClr val="002060"/>
                </a:solidFill>
                <a:latin typeface="Franklin Gothic Book" pitchFamily="34" charset="0"/>
              </a:rPr>
              <a:t>Prashant</a:t>
            </a:r>
            <a:r>
              <a:rPr lang="en-IN" b="1" dirty="0" smtClean="0">
                <a:solidFill>
                  <a:srgbClr val="002060"/>
                </a:solidFill>
                <a:latin typeface="Franklin Gothic Book" pitchFamily="34" charset="0"/>
              </a:rPr>
              <a:t> </a:t>
            </a:r>
            <a:r>
              <a:rPr lang="en-IN" b="1" dirty="0" err="1" smtClean="0">
                <a:solidFill>
                  <a:srgbClr val="002060"/>
                </a:solidFill>
                <a:latin typeface="Franklin Gothic Book" pitchFamily="34" charset="0"/>
              </a:rPr>
              <a:t>Kamat</a:t>
            </a:r>
            <a:endParaRPr lang="en-US" dirty="0"/>
          </a:p>
        </p:txBody>
      </p:sp>
      <p:pic>
        <p:nvPicPr>
          <p:cNvPr id="3076" name="Picture 4" descr="E:\Desktop\My Document\COSIDICI NATIONAL AWARD 2018 GOA\EDC GOa\EDC GOA ~ KAMAT AUTOMOBILES\Vehicle Showroom Agassaim.jpg"/>
          <p:cNvPicPr>
            <a:picLocks noChangeAspect="1" noChangeArrowheads="1"/>
          </p:cNvPicPr>
          <p:nvPr/>
        </p:nvPicPr>
        <p:blipFill>
          <a:blip r:embed="rId3" cstate="print"/>
          <a:srcRect/>
          <a:stretch>
            <a:fillRect/>
          </a:stretch>
        </p:blipFill>
        <p:spPr bwMode="auto">
          <a:xfrm>
            <a:off x="2928926" y="2000240"/>
            <a:ext cx="5929354" cy="4572032"/>
          </a:xfrm>
          <a:prstGeom prst="rect">
            <a:avLst/>
          </a:prstGeom>
          <a:noFill/>
        </p:spPr>
      </p:pic>
      <p:pic>
        <p:nvPicPr>
          <p:cNvPr id="10" name="Picture 3" descr="E:\Desktop\My Document\COSIDICI NATIONAL AWARD 2018 GOA\EDC GOa\EDC GOA ~ KAMAT AUTOMOBILES\Prashant Kamat.jpg"/>
          <p:cNvPicPr>
            <a:picLocks noChangeAspect="1" noChangeArrowheads="1"/>
          </p:cNvPicPr>
          <p:nvPr/>
        </p:nvPicPr>
        <p:blipFill>
          <a:blip r:embed="rId4"/>
          <a:srcRect l="8380" t="3409" r="7821" b="4545"/>
          <a:stretch>
            <a:fillRect/>
          </a:stretch>
        </p:blipFill>
        <p:spPr bwMode="auto">
          <a:xfrm>
            <a:off x="357158" y="4429131"/>
            <a:ext cx="1928826" cy="2025267"/>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u="sng" dirty="0" smtClean="0">
                <a:solidFill>
                  <a:schemeClr val="accent3">
                    <a:lumMod val="50000"/>
                  </a:schemeClr>
                </a:solidFill>
                <a:latin typeface="Franklin Gothic Book" pitchFamily="34" charset="0"/>
              </a:rPr>
              <a:t>EDC Limited, GOA </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a:t>
            </a:r>
            <a:r>
              <a:rPr lang="en-US" sz="4000" b="1" dirty="0" err="1" smtClean="0">
                <a:solidFill>
                  <a:schemeClr val="accent3">
                    <a:lumMod val="50000"/>
                  </a:schemeClr>
                </a:solidFill>
                <a:latin typeface="Franklin Gothic Book" pitchFamily="34" charset="0"/>
              </a:rPr>
              <a:t>Kamat</a:t>
            </a:r>
            <a:r>
              <a:rPr lang="en-US" sz="4000" b="1" dirty="0" smtClean="0">
                <a:solidFill>
                  <a:schemeClr val="accent3">
                    <a:lumMod val="50000"/>
                  </a:schemeClr>
                </a:solidFill>
                <a:latin typeface="Franklin Gothic Book" pitchFamily="34" charset="0"/>
              </a:rPr>
              <a:t> Automobiles Pvt. Ltd.</a:t>
            </a:r>
            <a:endParaRPr lang="en-US" sz="40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85720" y="2117747"/>
            <a:ext cx="8643998" cy="4525963"/>
          </a:xfrm>
        </p:spPr>
        <p:txBody>
          <a:bodyPr>
            <a:noAutofit/>
          </a:bodyPr>
          <a:lstStyle/>
          <a:p>
            <a:pPr algn="just">
              <a:buNone/>
            </a:pPr>
            <a:r>
              <a:rPr lang="en-US" sz="2000" dirty="0" smtClean="0"/>
              <a:t>	</a:t>
            </a:r>
            <a:r>
              <a:rPr lang="en-US" sz="2800" b="1" dirty="0" smtClean="0">
                <a:solidFill>
                  <a:srgbClr val="002060"/>
                </a:solidFill>
                <a:latin typeface="Franklin Gothic Book" pitchFamily="34" charset="0"/>
              </a:rPr>
              <a:t>M/s </a:t>
            </a:r>
            <a:r>
              <a:rPr lang="en-IN" sz="2800" b="1" dirty="0" err="1" smtClean="0">
                <a:solidFill>
                  <a:srgbClr val="002060"/>
                </a:solidFill>
                <a:latin typeface="Franklin Gothic Book" pitchFamily="34" charset="0"/>
              </a:rPr>
              <a:t>Kamat</a:t>
            </a:r>
            <a:r>
              <a:rPr lang="en-IN" sz="2800" b="1" dirty="0" smtClean="0">
                <a:solidFill>
                  <a:srgbClr val="002060"/>
                </a:solidFill>
                <a:latin typeface="Franklin Gothic Book" pitchFamily="34" charset="0"/>
              </a:rPr>
              <a:t> Automobiles Pvt. Ltd. was promoted by Shri </a:t>
            </a:r>
            <a:r>
              <a:rPr lang="en-IN" sz="2800" b="1" dirty="0" err="1" smtClean="0">
                <a:solidFill>
                  <a:srgbClr val="002060"/>
                </a:solidFill>
                <a:latin typeface="Franklin Gothic Book" pitchFamily="34" charset="0"/>
              </a:rPr>
              <a:t>Prashant</a:t>
            </a:r>
            <a:r>
              <a:rPr lang="en-IN" sz="2800" b="1" dirty="0" smtClean="0">
                <a:solidFill>
                  <a:srgbClr val="002060"/>
                </a:solidFill>
                <a:latin typeface="Franklin Gothic Book" pitchFamily="34" charset="0"/>
              </a:rPr>
              <a:t> </a:t>
            </a:r>
            <a:r>
              <a:rPr lang="en-IN" sz="2800" b="1" dirty="0" err="1" smtClean="0">
                <a:solidFill>
                  <a:srgbClr val="002060"/>
                </a:solidFill>
                <a:latin typeface="Franklin Gothic Book" pitchFamily="34" charset="0"/>
              </a:rPr>
              <a:t>Kamat</a:t>
            </a:r>
            <a:r>
              <a:rPr lang="en-IN" sz="2800" b="1" dirty="0" smtClean="0">
                <a:solidFill>
                  <a:srgbClr val="002060"/>
                </a:solidFill>
                <a:latin typeface="Franklin Gothic Book" pitchFamily="34" charset="0"/>
              </a:rPr>
              <a:t> and Smt. </a:t>
            </a:r>
            <a:r>
              <a:rPr lang="en-IN" sz="2800" b="1" dirty="0" err="1" smtClean="0">
                <a:solidFill>
                  <a:srgbClr val="002060"/>
                </a:solidFill>
                <a:latin typeface="Franklin Gothic Book" pitchFamily="34" charset="0"/>
              </a:rPr>
              <a:t>Meeta</a:t>
            </a:r>
            <a:r>
              <a:rPr lang="en-IN" sz="2800" b="1" dirty="0" smtClean="0">
                <a:solidFill>
                  <a:srgbClr val="002060"/>
                </a:solidFill>
                <a:latin typeface="Franklin Gothic Book" pitchFamily="34" charset="0"/>
              </a:rPr>
              <a:t> </a:t>
            </a:r>
            <a:r>
              <a:rPr lang="en-IN" sz="2800" b="1" dirty="0" err="1" smtClean="0">
                <a:solidFill>
                  <a:srgbClr val="002060"/>
                </a:solidFill>
                <a:latin typeface="Franklin Gothic Book" pitchFamily="34" charset="0"/>
              </a:rPr>
              <a:t>Prashant</a:t>
            </a:r>
            <a:r>
              <a:rPr lang="en-IN" sz="2800" b="1" dirty="0" smtClean="0">
                <a:solidFill>
                  <a:srgbClr val="002060"/>
                </a:solidFill>
                <a:latin typeface="Franklin Gothic Book" pitchFamily="34" charset="0"/>
              </a:rPr>
              <a:t> </a:t>
            </a:r>
            <a:r>
              <a:rPr lang="en-IN" sz="2800" b="1" dirty="0" err="1" smtClean="0">
                <a:solidFill>
                  <a:srgbClr val="002060"/>
                </a:solidFill>
                <a:latin typeface="Franklin Gothic Book" pitchFamily="34" charset="0"/>
              </a:rPr>
              <a:t>Kamat</a:t>
            </a:r>
            <a:r>
              <a:rPr lang="en-IN" sz="2800" b="1" dirty="0" smtClean="0">
                <a:solidFill>
                  <a:srgbClr val="002060"/>
                </a:solidFill>
                <a:latin typeface="Franklin Gothic Book" pitchFamily="34" charset="0"/>
              </a:rPr>
              <a:t> in the year 2008 with financial assistance from EDC Goa. The company is an authorized dealer for M/s Force Motors Ltd.  It also provides services for </a:t>
            </a:r>
            <a:r>
              <a:rPr lang="en-IN" sz="2800" b="1" dirty="0" err="1" smtClean="0">
                <a:solidFill>
                  <a:srgbClr val="002060"/>
                </a:solidFill>
                <a:latin typeface="Franklin Gothic Book" pitchFamily="34" charset="0"/>
              </a:rPr>
              <a:t>Kirloskar</a:t>
            </a:r>
            <a:r>
              <a:rPr lang="en-IN" sz="2800" b="1" dirty="0" smtClean="0">
                <a:solidFill>
                  <a:srgbClr val="002060"/>
                </a:solidFill>
                <a:latin typeface="Franklin Gothic Book" pitchFamily="34" charset="0"/>
              </a:rPr>
              <a:t> Marine Diesel Engines used by the Indian Navy and Coast guards.  The company has achieved a turnover of  Rs.11 crore and provides direct employment to 113 employees.  </a:t>
            </a:r>
            <a:endParaRPr lang="en-US" sz="2800" b="1" dirty="0" smtClean="0">
              <a:solidFill>
                <a:srgbClr val="002060"/>
              </a:solidFill>
              <a:latin typeface="Franklin Gothic Book" pitchFamily="34" charset="0"/>
            </a:endParaRPr>
          </a:p>
          <a:p>
            <a:endParaRPr lang="en-US" sz="2000" dirty="0" smtClean="0"/>
          </a:p>
          <a:p>
            <a:pPr algn="just">
              <a:buNone/>
            </a:pPr>
            <a:endParaRPr lang="en-US" sz="2000" b="1" dirty="0" smtClean="0">
              <a:solidFill>
                <a:srgbClr val="002060"/>
              </a:solidFill>
              <a:latin typeface="Franklin Gothic Book"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u="sng" dirty="0" smtClean="0">
                <a:solidFill>
                  <a:schemeClr val="accent3">
                    <a:lumMod val="50000"/>
                  </a:schemeClr>
                </a:solidFill>
                <a:latin typeface="Franklin Gothic Book" pitchFamily="34" charset="0"/>
              </a:rPr>
              <a:t> EDC Limited, GOA </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Alcon Resort Holdings P. Ltd. </a:t>
            </a:r>
            <a:br>
              <a:rPr lang="en-US" sz="4000" b="1" dirty="0" smtClean="0">
                <a:solidFill>
                  <a:schemeClr val="accent3">
                    <a:lumMod val="50000"/>
                  </a:schemeClr>
                </a:solidFill>
                <a:latin typeface="Franklin Gothic Book" pitchFamily="34" charset="0"/>
              </a:rPr>
            </a:br>
            <a:endParaRPr lang="en-US" sz="4000" b="1" dirty="0">
              <a:solidFill>
                <a:schemeClr val="accent3">
                  <a:lumMod val="50000"/>
                </a:schemeClr>
              </a:solidFill>
              <a:latin typeface="Franklin Gothic Book" pitchFamily="34" charset="0"/>
            </a:endParaRPr>
          </a:p>
        </p:txBody>
      </p:sp>
      <p:pic>
        <p:nvPicPr>
          <p:cNvPr id="1026" name="Picture 2" descr="E:\Desktop\My Document\COSIDICI NATIONAL AWARD 2018 GOA\EDC GOa\EDC GOA~ ALCON\Victor Albuquerque.jpg"/>
          <p:cNvPicPr>
            <a:picLocks noGrp="1" noChangeAspect="1" noChangeArrowheads="1"/>
          </p:cNvPicPr>
          <p:nvPr>
            <p:ph idx="1"/>
          </p:nvPr>
        </p:nvPicPr>
        <p:blipFill>
          <a:blip r:embed="rId2" cstate="print"/>
          <a:srcRect t="14767"/>
          <a:stretch>
            <a:fillRect/>
          </a:stretch>
        </p:blipFill>
        <p:spPr bwMode="auto">
          <a:xfrm>
            <a:off x="214282" y="2071678"/>
            <a:ext cx="2167588" cy="2786082"/>
          </a:xfrm>
          <a:prstGeom prst="rect">
            <a:avLst/>
          </a:prstGeom>
          <a:noFill/>
        </p:spPr>
      </p:pic>
      <p:pic>
        <p:nvPicPr>
          <p:cNvPr id="1027" name="Picture 3" descr="E:\Desktop\My Document\COSIDICI NATIONAL AWARD 2018 GOA\EDC GOa\EDC GOA~ ALCON\Sylvia Albuquerque.jpg"/>
          <p:cNvPicPr>
            <a:picLocks noChangeAspect="1" noChangeArrowheads="1"/>
          </p:cNvPicPr>
          <p:nvPr/>
        </p:nvPicPr>
        <p:blipFill>
          <a:blip r:embed="rId3" cstate="print"/>
          <a:srcRect l="20502" t="8816" r="20501"/>
          <a:stretch>
            <a:fillRect/>
          </a:stretch>
        </p:blipFill>
        <p:spPr bwMode="auto">
          <a:xfrm>
            <a:off x="2643174" y="2071679"/>
            <a:ext cx="2286016" cy="2786082"/>
          </a:xfrm>
          <a:prstGeom prst="rect">
            <a:avLst/>
          </a:prstGeom>
          <a:noFill/>
        </p:spPr>
      </p:pic>
      <p:sp>
        <p:nvSpPr>
          <p:cNvPr id="7" name="TextBox 6"/>
          <p:cNvSpPr txBox="1"/>
          <p:nvPr/>
        </p:nvSpPr>
        <p:spPr>
          <a:xfrm>
            <a:off x="142844" y="4857760"/>
            <a:ext cx="2357454" cy="353943"/>
          </a:xfrm>
          <a:prstGeom prst="rect">
            <a:avLst/>
          </a:prstGeom>
          <a:noFill/>
        </p:spPr>
        <p:txBody>
          <a:bodyPr wrap="square" rtlCol="0">
            <a:spAutoFit/>
          </a:bodyPr>
          <a:lstStyle/>
          <a:p>
            <a:r>
              <a:rPr lang="en-US" sz="1700" b="1" dirty="0" smtClean="0">
                <a:solidFill>
                  <a:srgbClr val="002060"/>
                </a:solidFill>
                <a:latin typeface="Franklin Gothic Book" pitchFamily="34" charset="0"/>
              </a:rPr>
              <a:t>Mr. Victor  Albuquerque</a:t>
            </a:r>
            <a:endParaRPr lang="en-US" sz="1700" dirty="0"/>
          </a:p>
        </p:txBody>
      </p:sp>
      <p:sp>
        <p:nvSpPr>
          <p:cNvPr id="8" name="TextBox 7"/>
          <p:cNvSpPr txBox="1"/>
          <p:nvPr/>
        </p:nvSpPr>
        <p:spPr>
          <a:xfrm>
            <a:off x="2500298" y="4857760"/>
            <a:ext cx="2571768" cy="353943"/>
          </a:xfrm>
          <a:prstGeom prst="rect">
            <a:avLst/>
          </a:prstGeom>
          <a:noFill/>
        </p:spPr>
        <p:txBody>
          <a:bodyPr wrap="square" rtlCol="0">
            <a:spAutoFit/>
          </a:bodyPr>
          <a:lstStyle/>
          <a:p>
            <a:r>
              <a:rPr lang="en-US" sz="1700" b="1" dirty="0" smtClean="0">
                <a:solidFill>
                  <a:srgbClr val="002060"/>
                </a:solidFill>
                <a:latin typeface="Franklin Gothic Book" pitchFamily="34" charset="0"/>
              </a:rPr>
              <a:t>Mrs. Sylvia Albuquerque</a:t>
            </a:r>
            <a:endParaRPr lang="en-US" sz="1700" dirty="0"/>
          </a:p>
        </p:txBody>
      </p:sp>
      <p:pic>
        <p:nvPicPr>
          <p:cNvPr id="1029" name="Picture 5" descr="E:\Desktop\My Document\COSIDICI NATIONAL AWARD 2018 GOA\EDC GOa\EDC GOA~ ALCON\Novotel Goa Dona Sylvia.jpg"/>
          <p:cNvPicPr>
            <a:picLocks noChangeAspect="1" noChangeArrowheads="1"/>
          </p:cNvPicPr>
          <p:nvPr/>
        </p:nvPicPr>
        <p:blipFill>
          <a:blip r:embed="rId4" cstate="print"/>
          <a:srcRect/>
          <a:stretch>
            <a:fillRect/>
          </a:stretch>
        </p:blipFill>
        <p:spPr bwMode="auto">
          <a:xfrm>
            <a:off x="5072066" y="4429132"/>
            <a:ext cx="3857652" cy="2302876"/>
          </a:xfrm>
          <a:prstGeom prst="rect">
            <a:avLst/>
          </a:prstGeom>
          <a:noFill/>
        </p:spPr>
      </p:pic>
      <p:pic>
        <p:nvPicPr>
          <p:cNvPr id="1030" name="Picture 6" descr="E:\Desktop\My Document\COSIDICI NATIONAL AWARD 2018 GOA\EDC GOa\EDC GOA~ ALCON\Radisson Blu Goa '.jpg"/>
          <p:cNvPicPr>
            <a:picLocks noChangeAspect="1" noChangeArrowheads="1"/>
          </p:cNvPicPr>
          <p:nvPr/>
        </p:nvPicPr>
        <p:blipFill>
          <a:blip r:embed="rId5" cstate="print"/>
          <a:srcRect/>
          <a:stretch>
            <a:fillRect/>
          </a:stretch>
        </p:blipFill>
        <p:spPr bwMode="auto">
          <a:xfrm>
            <a:off x="5072066" y="2085501"/>
            <a:ext cx="3857652" cy="2200755"/>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u="sng" dirty="0" smtClean="0">
                <a:solidFill>
                  <a:schemeClr val="accent3">
                    <a:lumMod val="50000"/>
                  </a:schemeClr>
                </a:solidFill>
                <a:latin typeface="Franklin Gothic Book" pitchFamily="34" charset="0"/>
              </a:rPr>
              <a:t> EDC Limited, GOA </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Alcon Resort Holdings P. Ltd. </a:t>
            </a:r>
            <a:br>
              <a:rPr lang="en-US" sz="4000" b="1" dirty="0" smtClean="0">
                <a:solidFill>
                  <a:schemeClr val="accent3">
                    <a:lumMod val="50000"/>
                  </a:schemeClr>
                </a:solidFill>
                <a:latin typeface="Franklin Gothic Book" pitchFamily="34" charset="0"/>
              </a:rPr>
            </a:br>
            <a:endParaRPr lang="en-US" sz="40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85720" y="2117747"/>
            <a:ext cx="8643998" cy="4525963"/>
          </a:xfrm>
        </p:spPr>
        <p:txBody>
          <a:bodyPr>
            <a:normAutofit fontScale="25000" lnSpcReduction="20000"/>
          </a:bodyPr>
          <a:lstStyle/>
          <a:p>
            <a:pPr algn="just">
              <a:buNone/>
            </a:pPr>
            <a:r>
              <a:rPr lang="en-US" dirty="0" smtClean="0"/>
              <a:t> 	</a:t>
            </a:r>
            <a:r>
              <a:rPr lang="en-US" sz="6800" b="1" dirty="0" smtClean="0">
                <a:solidFill>
                  <a:srgbClr val="002060"/>
                </a:solidFill>
                <a:latin typeface="Franklin Gothic Book" pitchFamily="34" charset="0"/>
              </a:rPr>
              <a:t>Promoted by  Mr. Victor  Albuquerque with financial assistance from EDC Goa, M/s Alcon Resort Holding Pvt. Ltd. Is a reputed hospitality company which owns and operates many hotels in Goa viz..</a:t>
            </a:r>
          </a:p>
          <a:p>
            <a:pPr algn="just">
              <a:buNone/>
            </a:pPr>
            <a:r>
              <a:rPr lang="en-US" sz="6800" b="1" dirty="0" smtClean="0">
                <a:solidFill>
                  <a:srgbClr val="002060"/>
                </a:solidFill>
                <a:latin typeface="Franklin Gothic Book" pitchFamily="34" charset="0"/>
              </a:rPr>
              <a:t> </a:t>
            </a:r>
          </a:p>
          <a:p>
            <a:pPr marL="1143000" lvl="1" indent="-1143000" algn="just">
              <a:buFont typeface="Wingdings" pitchFamily="2" charset="2"/>
              <a:buChar char="v"/>
            </a:pPr>
            <a:r>
              <a:rPr lang="en-US" sz="6800" b="1" dirty="0" smtClean="0">
                <a:solidFill>
                  <a:srgbClr val="002060"/>
                </a:solidFill>
                <a:latin typeface="Franklin Gothic Book" pitchFamily="34" charset="0"/>
              </a:rPr>
              <a:t>Radisson </a:t>
            </a:r>
            <a:r>
              <a:rPr lang="en-US" sz="6800" b="1" dirty="0" err="1" smtClean="0">
                <a:solidFill>
                  <a:srgbClr val="002060"/>
                </a:solidFill>
                <a:latin typeface="Franklin Gothic Book" pitchFamily="34" charset="0"/>
              </a:rPr>
              <a:t>Blu</a:t>
            </a:r>
            <a:r>
              <a:rPr lang="en-US" sz="6800" b="1" dirty="0" smtClean="0">
                <a:solidFill>
                  <a:srgbClr val="002060"/>
                </a:solidFill>
                <a:latin typeface="Franklin Gothic Book" pitchFamily="34" charset="0"/>
              </a:rPr>
              <a:t> Resort Goa  </a:t>
            </a:r>
            <a:r>
              <a:rPr lang="en-US" sz="6800" b="1" dirty="0" err="1" smtClean="0">
                <a:solidFill>
                  <a:srgbClr val="002060"/>
                </a:solidFill>
                <a:latin typeface="Franklin Gothic Book" pitchFamily="34" charset="0"/>
              </a:rPr>
              <a:t>Cavelossim</a:t>
            </a:r>
            <a:r>
              <a:rPr lang="en-US" sz="6800" b="1" dirty="0" smtClean="0">
                <a:solidFill>
                  <a:srgbClr val="002060"/>
                </a:solidFill>
                <a:latin typeface="Franklin Gothic Book" pitchFamily="34" charset="0"/>
              </a:rPr>
              <a:t> Beach, Goa (5 star deluxe) </a:t>
            </a:r>
          </a:p>
          <a:p>
            <a:pPr marL="1143000" lvl="1" indent="-1143000" algn="just">
              <a:buFont typeface="Wingdings" pitchFamily="2" charset="2"/>
              <a:buChar char="v"/>
            </a:pPr>
            <a:r>
              <a:rPr lang="en-US" sz="6800" b="1" dirty="0" err="1" smtClean="0">
                <a:solidFill>
                  <a:srgbClr val="002060"/>
                </a:solidFill>
                <a:latin typeface="Franklin Gothic Book" pitchFamily="34" charset="0"/>
              </a:rPr>
              <a:t>Novotel</a:t>
            </a:r>
            <a:r>
              <a:rPr lang="en-US" sz="6800" b="1" dirty="0" smtClean="0">
                <a:solidFill>
                  <a:srgbClr val="002060"/>
                </a:solidFill>
                <a:latin typeface="Franklin Gothic Book" pitchFamily="34" charset="0"/>
              </a:rPr>
              <a:t> Goa Dona Sylvia, </a:t>
            </a:r>
            <a:r>
              <a:rPr lang="en-US" sz="6800" b="1" dirty="0" err="1" smtClean="0">
                <a:solidFill>
                  <a:srgbClr val="002060"/>
                </a:solidFill>
                <a:latin typeface="Franklin Gothic Book" pitchFamily="34" charset="0"/>
              </a:rPr>
              <a:t>Cavelossim</a:t>
            </a:r>
            <a:r>
              <a:rPr lang="en-US" sz="6800" b="1" dirty="0" smtClean="0">
                <a:solidFill>
                  <a:srgbClr val="002060"/>
                </a:solidFill>
                <a:latin typeface="Franklin Gothic Book" pitchFamily="34" charset="0"/>
              </a:rPr>
              <a:t>, Goa  (5 star) </a:t>
            </a:r>
          </a:p>
          <a:p>
            <a:pPr marL="1143000" lvl="1" indent="-1143000" algn="just">
              <a:buFont typeface="Wingdings" pitchFamily="2" charset="2"/>
              <a:buChar char="v"/>
            </a:pPr>
            <a:r>
              <a:rPr lang="en-US" sz="6800" b="1" dirty="0" err="1" smtClean="0">
                <a:solidFill>
                  <a:srgbClr val="002060"/>
                </a:solidFill>
                <a:latin typeface="Franklin Gothic Book" pitchFamily="34" charset="0"/>
              </a:rPr>
              <a:t>Devaaya</a:t>
            </a:r>
            <a:r>
              <a:rPr lang="en-US" sz="6800" b="1" dirty="0" smtClean="0">
                <a:solidFill>
                  <a:srgbClr val="002060"/>
                </a:solidFill>
                <a:latin typeface="Franklin Gothic Book" pitchFamily="34" charset="0"/>
              </a:rPr>
              <a:t> </a:t>
            </a:r>
            <a:r>
              <a:rPr lang="en-US" sz="6800" b="1" dirty="0" err="1" smtClean="0">
                <a:solidFill>
                  <a:srgbClr val="002060"/>
                </a:solidFill>
                <a:latin typeface="Franklin Gothic Book" pitchFamily="34" charset="0"/>
              </a:rPr>
              <a:t>Ayurveda</a:t>
            </a:r>
            <a:r>
              <a:rPr lang="en-US" sz="6800" b="1" dirty="0" smtClean="0">
                <a:solidFill>
                  <a:srgbClr val="002060"/>
                </a:solidFill>
                <a:latin typeface="Franklin Gothic Book" pitchFamily="34" charset="0"/>
              </a:rPr>
              <a:t> &amp; Nature Cure Centre, </a:t>
            </a:r>
            <a:r>
              <a:rPr lang="en-US" sz="6800" b="1" dirty="0" err="1" smtClean="0">
                <a:solidFill>
                  <a:srgbClr val="002060"/>
                </a:solidFill>
                <a:latin typeface="Franklin Gothic Book" pitchFamily="34" charset="0"/>
              </a:rPr>
              <a:t>Divar</a:t>
            </a:r>
            <a:r>
              <a:rPr lang="en-US" sz="6800" b="1" dirty="0" smtClean="0">
                <a:solidFill>
                  <a:srgbClr val="002060"/>
                </a:solidFill>
                <a:latin typeface="Franklin Gothic Book" pitchFamily="34" charset="0"/>
              </a:rPr>
              <a:t> Island</a:t>
            </a:r>
          </a:p>
          <a:p>
            <a:pPr marL="1143000" lvl="1" indent="-1143000" algn="just">
              <a:buFont typeface="Wingdings" pitchFamily="2" charset="2"/>
              <a:buChar char="v"/>
            </a:pPr>
            <a:r>
              <a:rPr lang="en-US" sz="6800" b="1" dirty="0" smtClean="0">
                <a:solidFill>
                  <a:srgbClr val="002060"/>
                </a:solidFill>
                <a:latin typeface="Franklin Gothic Book" pitchFamily="34" charset="0"/>
              </a:rPr>
              <a:t>Viva Hotel, </a:t>
            </a:r>
            <a:r>
              <a:rPr lang="en-US" sz="6800" b="1" dirty="0" err="1" smtClean="0">
                <a:solidFill>
                  <a:srgbClr val="002060"/>
                </a:solidFill>
                <a:latin typeface="Franklin Gothic Book" pitchFamily="34" charset="0"/>
              </a:rPr>
              <a:t>Margao</a:t>
            </a:r>
            <a:endParaRPr lang="en-US" sz="6800" b="1" dirty="0" smtClean="0">
              <a:solidFill>
                <a:srgbClr val="002060"/>
              </a:solidFill>
              <a:latin typeface="Franklin Gothic Book" pitchFamily="34" charset="0"/>
            </a:endParaRPr>
          </a:p>
          <a:p>
            <a:pPr marL="1143000" lvl="1" indent="-1143000" algn="just">
              <a:buNone/>
            </a:pPr>
            <a:endParaRPr lang="en-US" sz="6800" b="1" dirty="0" smtClean="0">
              <a:solidFill>
                <a:srgbClr val="002060"/>
              </a:solidFill>
              <a:latin typeface="Franklin Gothic Book" pitchFamily="34" charset="0"/>
            </a:endParaRPr>
          </a:p>
          <a:p>
            <a:pPr algn="just">
              <a:buNone/>
            </a:pPr>
            <a:r>
              <a:rPr lang="en-US" sz="6800" b="1" dirty="0" smtClean="0">
                <a:solidFill>
                  <a:srgbClr val="002060"/>
                </a:solidFill>
                <a:latin typeface="Franklin Gothic Book" pitchFamily="34" charset="0"/>
              </a:rPr>
              <a:t> 	Mr. Victor Albuquerque has been the pioneer for many projects in Tourism sector in the State.  The other promoters are his wife Mrs. Sylvia Albuquerque and their sons Mr. </a:t>
            </a:r>
            <a:r>
              <a:rPr lang="en-US" sz="6800" b="1" dirty="0" err="1" smtClean="0">
                <a:solidFill>
                  <a:srgbClr val="002060"/>
                </a:solidFill>
                <a:latin typeface="Franklin Gothic Book" pitchFamily="34" charset="0"/>
              </a:rPr>
              <a:t>Vinay</a:t>
            </a:r>
            <a:r>
              <a:rPr lang="en-US" sz="6800" b="1" dirty="0" smtClean="0">
                <a:solidFill>
                  <a:srgbClr val="002060"/>
                </a:solidFill>
                <a:latin typeface="Franklin Gothic Book" pitchFamily="34" charset="0"/>
              </a:rPr>
              <a:t> Albuquerque &amp; Mr. </a:t>
            </a:r>
            <a:r>
              <a:rPr lang="en-US" sz="6800" b="1" dirty="0" err="1" smtClean="0">
                <a:solidFill>
                  <a:srgbClr val="002060"/>
                </a:solidFill>
                <a:latin typeface="Franklin Gothic Book" pitchFamily="34" charset="0"/>
              </a:rPr>
              <a:t>Varun</a:t>
            </a:r>
            <a:r>
              <a:rPr lang="en-US" sz="6800" b="1" dirty="0" smtClean="0">
                <a:solidFill>
                  <a:srgbClr val="002060"/>
                </a:solidFill>
                <a:latin typeface="Franklin Gothic Book" pitchFamily="34" charset="0"/>
              </a:rPr>
              <a:t> Albuquerque.  </a:t>
            </a:r>
          </a:p>
          <a:p>
            <a:pPr algn="just">
              <a:buNone/>
            </a:pPr>
            <a:endParaRPr lang="en-US" sz="6800" b="1" dirty="0" smtClean="0">
              <a:solidFill>
                <a:srgbClr val="002060"/>
              </a:solidFill>
              <a:latin typeface="Franklin Gothic Book" pitchFamily="34" charset="0"/>
            </a:endParaRPr>
          </a:p>
          <a:p>
            <a:pPr algn="just">
              <a:buNone/>
            </a:pPr>
            <a:r>
              <a:rPr lang="en-US" sz="6800" b="1" dirty="0" smtClean="0">
                <a:solidFill>
                  <a:srgbClr val="002060"/>
                </a:solidFill>
                <a:latin typeface="Franklin Gothic Book" pitchFamily="34" charset="0"/>
              </a:rPr>
              <a:t>	The hotels are professionally managed. The company has achieved a turnover of Rs.70 crore in 2017 and </a:t>
            </a:r>
            <a:r>
              <a:rPr lang="en-US" sz="6800" b="1" dirty="0" err="1" smtClean="0">
                <a:solidFill>
                  <a:srgbClr val="002060"/>
                </a:solidFill>
                <a:latin typeface="Franklin Gothic Book" pitchFamily="34" charset="0"/>
              </a:rPr>
              <a:t>employes</a:t>
            </a:r>
            <a:r>
              <a:rPr lang="en-US" sz="6800" b="1" dirty="0" smtClean="0">
                <a:solidFill>
                  <a:srgbClr val="002060"/>
                </a:solidFill>
                <a:latin typeface="Franklin Gothic Book" pitchFamily="34" charset="0"/>
              </a:rPr>
              <a:t> almost 700 employees.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u="sng" dirty="0" smtClean="0">
                <a:solidFill>
                  <a:schemeClr val="accent3">
                    <a:lumMod val="50000"/>
                  </a:schemeClr>
                </a:solidFill>
                <a:latin typeface="Franklin Gothic Book" pitchFamily="34" charset="0"/>
              </a:rPr>
              <a:t>EDC Limited, GOA </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Astra Concrete Products </a:t>
            </a:r>
            <a:endParaRPr lang="en-US" sz="40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85720" y="2117747"/>
            <a:ext cx="8643998" cy="4525963"/>
          </a:xfrm>
        </p:spPr>
        <p:txBody>
          <a:bodyPr>
            <a:normAutofit/>
          </a:bodyPr>
          <a:lstStyle/>
          <a:p>
            <a:pPr algn="just">
              <a:buNone/>
            </a:pPr>
            <a:r>
              <a:rPr lang="en-US" dirty="0" smtClean="0"/>
              <a:t> 	</a:t>
            </a:r>
            <a:endParaRPr lang="en-US" sz="6400" b="1" dirty="0" smtClean="0">
              <a:solidFill>
                <a:srgbClr val="002060"/>
              </a:solidFill>
              <a:latin typeface="Franklin Gothic Book" pitchFamily="34" charset="0"/>
            </a:endParaRPr>
          </a:p>
        </p:txBody>
      </p:sp>
      <p:pic>
        <p:nvPicPr>
          <p:cNvPr id="2050" name="Picture 2" descr="E:\Desktop\My Document\COSIDICI NATIONAL AWARD 2018 GOA\EDC GOa\EDC GOA ~ Astra Concrete\Sushant  Parulekar.jpg"/>
          <p:cNvPicPr>
            <a:picLocks noChangeAspect="1" noChangeArrowheads="1"/>
          </p:cNvPicPr>
          <p:nvPr/>
        </p:nvPicPr>
        <p:blipFill>
          <a:blip r:embed="rId2" cstate="print"/>
          <a:srcRect/>
          <a:stretch>
            <a:fillRect/>
          </a:stretch>
        </p:blipFill>
        <p:spPr bwMode="auto">
          <a:xfrm>
            <a:off x="269866" y="1928802"/>
            <a:ext cx="2516184" cy="2143140"/>
          </a:xfrm>
          <a:prstGeom prst="rect">
            <a:avLst/>
          </a:prstGeom>
          <a:noFill/>
        </p:spPr>
      </p:pic>
      <p:pic>
        <p:nvPicPr>
          <p:cNvPr id="2051" name="Picture 3" descr="E:\Desktop\My Document\COSIDICI NATIONAL AWARD 2018 GOA\EDC GOa\EDC GOA ~ Astra Concrete\Shrikant  Parulekar.jpg"/>
          <p:cNvPicPr>
            <a:picLocks noChangeAspect="1" noChangeArrowheads="1"/>
          </p:cNvPicPr>
          <p:nvPr/>
        </p:nvPicPr>
        <p:blipFill>
          <a:blip r:embed="rId3" cstate="print"/>
          <a:srcRect/>
          <a:stretch>
            <a:fillRect/>
          </a:stretch>
        </p:blipFill>
        <p:spPr bwMode="auto">
          <a:xfrm>
            <a:off x="265571" y="4412272"/>
            <a:ext cx="2520479" cy="2160000"/>
          </a:xfrm>
          <a:prstGeom prst="rect">
            <a:avLst/>
          </a:prstGeom>
          <a:noFill/>
        </p:spPr>
      </p:pic>
      <p:pic>
        <p:nvPicPr>
          <p:cNvPr id="2052" name="Picture 4" descr="E:\Desktop\My Document\COSIDICI NATIONAL AWARD 2018 GOA\EDC GOa\EDC GOA ~ Astra Concrete\factory.JPG"/>
          <p:cNvPicPr>
            <a:picLocks noChangeAspect="1" noChangeArrowheads="1"/>
          </p:cNvPicPr>
          <p:nvPr/>
        </p:nvPicPr>
        <p:blipFill>
          <a:blip r:embed="rId4"/>
          <a:srcRect/>
          <a:stretch>
            <a:fillRect/>
          </a:stretch>
        </p:blipFill>
        <p:spPr bwMode="auto">
          <a:xfrm>
            <a:off x="3500430" y="2166950"/>
            <a:ext cx="5492760" cy="4405322"/>
          </a:xfrm>
          <a:prstGeom prst="rect">
            <a:avLst/>
          </a:prstGeom>
          <a:noFill/>
        </p:spPr>
      </p:pic>
      <p:sp>
        <p:nvSpPr>
          <p:cNvPr id="8" name="TextBox 7"/>
          <p:cNvSpPr txBox="1"/>
          <p:nvPr/>
        </p:nvSpPr>
        <p:spPr>
          <a:xfrm>
            <a:off x="214282" y="6500834"/>
            <a:ext cx="3071834" cy="369332"/>
          </a:xfrm>
          <a:prstGeom prst="rect">
            <a:avLst/>
          </a:prstGeom>
          <a:noFill/>
        </p:spPr>
        <p:txBody>
          <a:bodyPr wrap="square" rtlCol="0">
            <a:spAutoFit/>
          </a:bodyPr>
          <a:lstStyle/>
          <a:p>
            <a:r>
              <a:rPr lang="en-IN" b="1" dirty="0" smtClean="0">
                <a:solidFill>
                  <a:srgbClr val="002060"/>
                </a:solidFill>
                <a:latin typeface="Franklin Gothic Book" pitchFamily="34" charset="0"/>
              </a:rPr>
              <a:t>Shri </a:t>
            </a:r>
            <a:r>
              <a:rPr lang="en-IN" b="1" dirty="0" err="1" smtClean="0">
                <a:solidFill>
                  <a:srgbClr val="002060"/>
                </a:solidFill>
                <a:latin typeface="Franklin Gothic Book" pitchFamily="34" charset="0"/>
              </a:rPr>
              <a:t>Shrikant</a:t>
            </a:r>
            <a:r>
              <a:rPr lang="en-IN" b="1" dirty="0" smtClean="0">
                <a:solidFill>
                  <a:srgbClr val="002060"/>
                </a:solidFill>
                <a:latin typeface="Franklin Gothic Book" pitchFamily="34" charset="0"/>
              </a:rPr>
              <a:t> </a:t>
            </a:r>
            <a:r>
              <a:rPr lang="en-IN" b="1" dirty="0" err="1" smtClean="0">
                <a:solidFill>
                  <a:srgbClr val="002060"/>
                </a:solidFill>
                <a:latin typeface="Franklin Gothic Book" pitchFamily="34" charset="0"/>
              </a:rPr>
              <a:t>Parulekar</a:t>
            </a:r>
            <a:endParaRPr lang="en-US" dirty="0"/>
          </a:p>
        </p:txBody>
      </p:sp>
      <p:sp>
        <p:nvSpPr>
          <p:cNvPr id="9" name="TextBox 8"/>
          <p:cNvSpPr txBox="1"/>
          <p:nvPr/>
        </p:nvSpPr>
        <p:spPr>
          <a:xfrm>
            <a:off x="214282" y="4059800"/>
            <a:ext cx="2643206" cy="369332"/>
          </a:xfrm>
          <a:prstGeom prst="rect">
            <a:avLst/>
          </a:prstGeom>
          <a:noFill/>
        </p:spPr>
        <p:txBody>
          <a:bodyPr wrap="square" rtlCol="0">
            <a:spAutoFit/>
          </a:bodyPr>
          <a:lstStyle/>
          <a:p>
            <a:r>
              <a:rPr lang="en-IN" b="1" dirty="0" smtClean="0">
                <a:solidFill>
                  <a:srgbClr val="002060"/>
                </a:solidFill>
                <a:latin typeface="Franklin Gothic Book" pitchFamily="34" charset="0"/>
              </a:rPr>
              <a:t>Shri </a:t>
            </a:r>
            <a:r>
              <a:rPr lang="en-IN" b="1" dirty="0" err="1" smtClean="0">
                <a:solidFill>
                  <a:srgbClr val="002060"/>
                </a:solidFill>
                <a:latin typeface="Franklin Gothic Book" pitchFamily="34" charset="0"/>
              </a:rPr>
              <a:t>Sushant</a:t>
            </a:r>
            <a:r>
              <a:rPr lang="en-IN" b="1" dirty="0" smtClean="0">
                <a:solidFill>
                  <a:srgbClr val="002060"/>
                </a:solidFill>
                <a:latin typeface="Franklin Gothic Book" pitchFamily="34" charset="0"/>
              </a:rPr>
              <a:t> </a:t>
            </a:r>
            <a:r>
              <a:rPr lang="en-IN" b="1" dirty="0" err="1" smtClean="0">
                <a:solidFill>
                  <a:srgbClr val="002060"/>
                </a:solidFill>
                <a:latin typeface="Franklin Gothic Book" pitchFamily="34" charset="0"/>
              </a:rPr>
              <a:t>Parulekar</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142852"/>
            <a:ext cx="8929718" cy="1643074"/>
          </a:xfrm>
        </p:spPr>
        <p:txBody>
          <a:bodyPr>
            <a:noAutofit/>
          </a:bodyPr>
          <a:lstStyle/>
          <a:p>
            <a:r>
              <a:rPr lang="en-US" sz="4000" b="1" u="sng" dirty="0" smtClean="0">
                <a:solidFill>
                  <a:schemeClr val="accent3">
                    <a:lumMod val="50000"/>
                  </a:schemeClr>
                </a:solidFill>
                <a:latin typeface="Franklin Gothic Book" pitchFamily="34" charset="0"/>
              </a:rPr>
              <a:t>EDC Limited, GOA </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 M/s Astra Concrete Products </a:t>
            </a:r>
            <a:endParaRPr lang="en-US" sz="4000" b="1" dirty="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85720" y="2117747"/>
            <a:ext cx="8643998" cy="4525963"/>
          </a:xfrm>
        </p:spPr>
        <p:txBody>
          <a:bodyPr>
            <a:noAutofit/>
          </a:bodyPr>
          <a:lstStyle/>
          <a:p>
            <a:pPr algn="just">
              <a:buNone/>
            </a:pPr>
            <a:r>
              <a:rPr lang="en-US" sz="2000" dirty="0" smtClean="0"/>
              <a:t>	</a:t>
            </a:r>
            <a:r>
              <a:rPr lang="en-IN" sz="2360" b="1" dirty="0" smtClean="0">
                <a:solidFill>
                  <a:srgbClr val="002060"/>
                </a:solidFill>
                <a:latin typeface="Franklin Gothic Book" pitchFamily="34" charset="0"/>
              </a:rPr>
              <a:t>M/s Astra Concrete Products was established with financial assistance from EDC Goa in 1998 by Shri </a:t>
            </a:r>
            <a:r>
              <a:rPr lang="en-IN" sz="2360" b="1" dirty="0" err="1" smtClean="0">
                <a:solidFill>
                  <a:srgbClr val="002060"/>
                </a:solidFill>
                <a:latin typeface="Franklin Gothic Book" pitchFamily="34" charset="0"/>
              </a:rPr>
              <a:t>Shrikant</a:t>
            </a:r>
            <a:r>
              <a:rPr lang="en-IN" sz="2360" b="1" dirty="0" smtClean="0">
                <a:solidFill>
                  <a:srgbClr val="002060"/>
                </a:solidFill>
                <a:latin typeface="Franklin Gothic Book" pitchFamily="34" charset="0"/>
              </a:rPr>
              <a:t> </a:t>
            </a:r>
            <a:r>
              <a:rPr lang="en-IN" sz="2360" b="1" dirty="0" err="1" smtClean="0">
                <a:solidFill>
                  <a:srgbClr val="002060"/>
                </a:solidFill>
                <a:latin typeface="Franklin Gothic Book" pitchFamily="34" charset="0"/>
              </a:rPr>
              <a:t>Parulekar</a:t>
            </a:r>
            <a:r>
              <a:rPr lang="en-IN" sz="2360" b="1" dirty="0" smtClean="0">
                <a:solidFill>
                  <a:srgbClr val="002060"/>
                </a:solidFill>
                <a:latin typeface="Franklin Gothic Book" pitchFamily="34" charset="0"/>
              </a:rPr>
              <a:t> an engineering graduate.  The firm is a manufacturer and exporter of quality pre cast concrete products and supplies its products to metro systems, high rise towers etc. in India and abroad. It exports to ten countries like New Zealand, Japan etc. and more than sixty percent of its revenue is generated by exports. Astra Concrete Products has developed a unique technology to utilize industrial waste products like blast furnace slag in their products thus helping to reduce the harmful impact on the environment.</a:t>
            </a:r>
            <a:r>
              <a:rPr lang="en-US" sz="2360" b="1" dirty="0" smtClean="0">
                <a:solidFill>
                  <a:srgbClr val="002060"/>
                </a:solidFill>
                <a:latin typeface="Franklin Gothic Book" pitchFamily="34" charset="0"/>
              </a:rPr>
              <a:t>  </a:t>
            </a:r>
            <a:r>
              <a:rPr lang="en-IN" sz="2360" b="1" dirty="0" smtClean="0">
                <a:solidFill>
                  <a:srgbClr val="002060"/>
                </a:solidFill>
                <a:latin typeface="Franklin Gothic Book" pitchFamily="34" charset="0"/>
              </a:rPr>
              <a:t>The company's sales crossed Rs.97 million in 2016-17. The firm employs over 148 employees.</a:t>
            </a:r>
            <a:endParaRPr lang="en-US" sz="2360" b="1" dirty="0" smtClean="0">
              <a:solidFill>
                <a:srgbClr val="002060"/>
              </a:solidFill>
              <a:latin typeface="Franklin Gothic Book"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14488"/>
          </a:xfrm>
        </p:spPr>
        <p:txBody>
          <a:bodyPr>
            <a:noAutofit/>
          </a:bodyPr>
          <a:lstStyle/>
          <a:p>
            <a:r>
              <a:rPr lang="en-US" sz="3600" b="1" u="sng" dirty="0" smtClean="0">
                <a:solidFill>
                  <a:schemeClr val="accent3">
                    <a:lumMod val="50000"/>
                  </a:schemeClr>
                </a:solidFill>
                <a:latin typeface="Franklin Gothic Book" pitchFamily="34" charset="0"/>
              </a:rPr>
              <a:t>Madhya Pradesh Financial Corp. {MPFC}</a:t>
            </a:r>
            <a:br>
              <a:rPr lang="en-US" sz="3600" b="1" u="sng" dirty="0" smtClean="0">
                <a:solidFill>
                  <a:schemeClr val="accent3">
                    <a:lumMod val="50000"/>
                  </a:schemeClr>
                </a:solidFill>
                <a:latin typeface="Franklin Gothic Book" pitchFamily="34" charset="0"/>
              </a:rPr>
            </a:br>
            <a:r>
              <a:rPr lang="en-US" sz="3600" b="1" u="sng" dirty="0" smtClean="0">
                <a:solidFill>
                  <a:schemeClr val="accent3">
                    <a:lumMod val="50000"/>
                  </a:schemeClr>
                </a:solidFill>
                <a:latin typeface="Franklin Gothic Book" pitchFamily="34" charset="0"/>
              </a:rPr>
              <a:t>Indore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Universal Motors</a:t>
            </a:r>
            <a:endParaRPr lang="en-US" sz="3600" dirty="0"/>
          </a:p>
        </p:txBody>
      </p:sp>
      <p:pic>
        <p:nvPicPr>
          <p:cNvPr id="4" name="Picture 2" descr="E:\Desktop\My Document\COSIDICI NATIONAL AWARD 2018 GOA\MPFC\MPFC~ Universalmotors\IMG_20180219_162659.jpg"/>
          <p:cNvPicPr>
            <a:picLocks noChangeAspect="1" noChangeArrowheads="1"/>
          </p:cNvPicPr>
          <p:nvPr/>
        </p:nvPicPr>
        <p:blipFill>
          <a:blip r:embed="rId2" cstate="print"/>
          <a:srcRect/>
          <a:stretch>
            <a:fillRect/>
          </a:stretch>
        </p:blipFill>
        <p:spPr bwMode="auto">
          <a:xfrm>
            <a:off x="357158" y="1840503"/>
            <a:ext cx="1643074" cy="2017125"/>
          </a:xfrm>
          <a:prstGeom prst="rect">
            <a:avLst/>
          </a:prstGeom>
          <a:noFill/>
        </p:spPr>
      </p:pic>
      <p:sp>
        <p:nvSpPr>
          <p:cNvPr id="5" name="TextBox 4"/>
          <p:cNvSpPr txBox="1"/>
          <p:nvPr/>
        </p:nvSpPr>
        <p:spPr>
          <a:xfrm>
            <a:off x="214282" y="3857628"/>
            <a:ext cx="2000264" cy="646331"/>
          </a:xfrm>
          <a:prstGeom prst="rect">
            <a:avLst/>
          </a:prstGeom>
          <a:noFill/>
        </p:spPr>
        <p:txBody>
          <a:bodyPr wrap="square" rtlCol="0">
            <a:spAutoFit/>
          </a:bodyPr>
          <a:lstStyle/>
          <a:p>
            <a:r>
              <a:rPr lang="en-US" b="1" dirty="0" smtClean="0">
                <a:solidFill>
                  <a:srgbClr val="002060"/>
                </a:solidFill>
                <a:latin typeface="Franklin Gothic Book" pitchFamily="34" charset="0"/>
              </a:rPr>
              <a:t>Shri </a:t>
            </a:r>
            <a:r>
              <a:rPr lang="en-US" b="1" dirty="0" err="1" smtClean="0">
                <a:solidFill>
                  <a:srgbClr val="002060"/>
                </a:solidFill>
                <a:latin typeface="Franklin Gothic Book" pitchFamily="34" charset="0"/>
              </a:rPr>
              <a:t>Manoj</a:t>
            </a:r>
            <a:r>
              <a:rPr lang="en-US" b="1" dirty="0" smtClean="0">
                <a:solidFill>
                  <a:srgbClr val="002060"/>
                </a:solidFill>
                <a:latin typeface="Franklin Gothic Book" pitchFamily="34" charset="0"/>
              </a:rPr>
              <a:t> Kumar Sharma</a:t>
            </a:r>
            <a:endParaRPr lang="en-US" dirty="0"/>
          </a:p>
        </p:txBody>
      </p:sp>
      <p:pic>
        <p:nvPicPr>
          <p:cNvPr id="1027" name="Picture 3" descr="E:\Desktop\My Document\COSIDICI NATIONAL AWARD 2018 GOA\MPFC\MPFC~ Universalmotors\IMG_20161030_111020.jpg"/>
          <p:cNvPicPr>
            <a:picLocks noChangeAspect="1" noChangeArrowheads="1"/>
          </p:cNvPicPr>
          <p:nvPr/>
        </p:nvPicPr>
        <p:blipFill>
          <a:blip r:embed="rId3" cstate="print"/>
          <a:srcRect/>
          <a:stretch>
            <a:fillRect/>
          </a:stretch>
        </p:blipFill>
        <p:spPr bwMode="auto">
          <a:xfrm>
            <a:off x="2714612" y="1857388"/>
            <a:ext cx="6286512" cy="4714884"/>
          </a:xfrm>
          <a:prstGeom prst="rect">
            <a:avLst/>
          </a:prstGeom>
          <a:noFill/>
        </p:spPr>
      </p:pic>
      <p:pic>
        <p:nvPicPr>
          <p:cNvPr id="1028" name="Picture 4" descr="E:\Desktop\My Document\COSIDICI NATIONAL AWARD 2018 GOA\MPFC\MPFC~ Universalmotors\20140125_151832.jpg"/>
          <p:cNvPicPr>
            <a:picLocks noChangeAspect="1" noChangeArrowheads="1"/>
          </p:cNvPicPr>
          <p:nvPr/>
        </p:nvPicPr>
        <p:blipFill>
          <a:blip r:embed="rId4" cstate="print"/>
          <a:srcRect/>
          <a:stretch>
            <a:fillRect/>
          </a:stretch>
        </p:blipFill>
        <p:spPr bwMode="auto">
          <a:xfrm>
            <a:off x="285720" y="4500570"/>
            <a:ext cx="2071702" cy="2160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28802"/>
          </a:xfrm>
        </p:spPr>
        <p:txBody>
          <a:bodyPr>
            <a:normAutofit/>
          </a:bodyPr>
          <a:lstStyle/>
          <a:p>
            <a:r>
              <a:rPr lang="en-US" sz="3600" b="1" u="sng" dirty="0" smtClean="0">
                <a:solidFill>
                  <a:schemeClr val="accent3">
                    <a:lumMod val="50000"/>
                  </a:schemeClr>
                </a:solidFill>
                <a:latin typeface="Franklin Gothic Book" pitchFamily="34" charset="0"/>
              </a:rPr>
              <a:t>Madhya Pradesh Financial Corp. {MPFC}</a:t>
            </a:r>
            <a:br>
              <a:rPr lang="en-US" sz="3600" b="1" u="sng" dirty="0" smtClean="0">
                <a:solidFill>
                  <a:schemeClr val="accent3">
                    <a:lumMod val="50000"/>
                  </a:schemeClr>
                </a:solidFill>
                <a:latin typeface="Franklin Gothic Book" pitchFamily="34" charset="0"/>
              </a:rPr>
            </a:br>
            <a:r>
              <a:rPr lang="en-US" sz="3600" b="1" u="sng" dirty="0" smtClean="0">
                <a:solidFill>
                  <a:schemeClr val="accent3">
                    <a:lumMod val="50000"/>
                  </a:schemeClr>
                </a:solidFill>
                <a:latin typeface="Franklin Gothic Book" pitchFamily="34" charset="0"/>
              </a:rPr>
              <a:t>Indore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Universal Motors</a:t>
            </a:r>
            <a:endParaRPr lang="en-US" sz="3600" dirty="0"/>
          </a:p>
        </p:txBody>
      </p:sp>
      <p:sp>
        <p:nvSpPr>
          <p:cNvPr id="3" name="Content Placeholder 2"/>
          <p:cNvSpPr>
            <a:spLocks noGrp="1"/>
          </p:cNvSpPr>
          <p:nvPr>
            <p:ph idx="1"/>
          </p:nvPr>
        </p:nvSpPr>
        <p:spPr>
          <a:xfrm>
            <a:off x="142844" y="2046309"/>
            <a:ext cx="8786874" cy="4525963"/>
          </a:xfrm>
        </p:spPr>
        <p:txBody>
          <a:bodyPr>
            <a:normAutofit/>
          </a:bodyPr>
          <a:lstStyle/>
          <a:p>
            <a:pPr algn="just">
              <a:buNone/>
            </a:pPr>
            <a:r>
              <a:rPr lang="en-US" sz="2800" b="1" dirty="0" smtClean="0">
                <a:solidFill>
                  <a:srgbClr val="002060"/>
                </a:solidFill>
                <a:latin typeface="Franklin Gothic Book" pitchFamily="34" charset="0"/>
              </a:rPr>
              <a:t>	Established by Shri </a:t>
            </a:r>
            <a:r>
              <a:rPr lang="en-US" sz="2800" b="1" dirty="0" err="1" smtClean="0">
                <a:solidFill>
                  <a:srgbClr val="002060"/>
                </a:solidFill>
                <a:latin typeface="Franklin Gothic Book" pitchFamily="34" charset="0"/>
              </a:rPr>
              <a:t>Manoj</a:t>
            </a:r>
            <a:r>
              <a:rPr lang="en-US" sz="2800" b="1" dirty="0" smtClean="0">
                <a:solidFill>
                  <a:srgbClr val="002060"/>
                </a:solidFill>
                <a:latin typeface="Franklin Gothic Book" pitchFamily="34" charset="0"/>
              </a:rPr>
              <a:t> Kumar Sharma in the year 2010 with financial assistance from MPFC M/s Universal Motors manufactures submersible pumps and electrical motors ranging from 1 HP to 25 HP.  Shri </a:t>
            </a:r>
            <a:r>
              <a:rPr lang="en-US" sz="2800" b="1" dirty="0" err="1" smtClean="0">
                <a:solidFill>
                  <a:srgbClr val="002060"/>
                </a:solidFill>
                <a:latin typeface="Franklin Gothic Book" pitchFamily="34" charset="0"/>
              </a:rPr>
              <a:t>Manoj</a:t>
            </a:r>
            <a:r>
              <a:rPr lang="en-US" sz="2800" b="1" dirty="0" smtClean="0">
                <a:solidFill>
                  <a:srgbClr val="002060"/>
                </a:solidFill>
                <a:latin typeface="Franklin Gothic Book" pitchFamily="34" charset="0"/>
              </a:rPr>
              <a:t> Sharma initially worked in a motor winding workshop for 20 years and developed skills for manufacturing of submersible pumps.  Thereafter, he set up his own unit at </a:t>
            </a:r>
            <a:r>
              <a:rPr lang="en-US" sz="2800" b="1" dirty="0" err="1" smtClean="0">
                <a:solidFill>
                  <a:srgbClr val="002060"/>
                </a:solidFill>
                <a:latin typeface="Franklin Gothic Book" pitchFamily="34" charset="0"/>
              </a:rPr>
              <a:t>Pithampur</a:t>
            </a:r>
            <a:r>
              <a:rPr lang="en-US" sz="2800" b="1" dirty="0" smtClean="0">
                <a:solidFill>
                  <a:srgbClr val="002060"/>
                </a:solidFill>
                <a:latin typeface="Franklin Gothic Book" pitchFamily="34" charset="0"/>
              </a:rPr>
              <a:t>.  The unit enjoys a good reputation in the market.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Madhya Pradesh Financial Corp. {MPFC}</a:t>
            </a:r>
            <a:br>
              <a:rPr lang="en-US" sz="3600" b="1" u="sng" dirty="0" smtClean="0">
                <a:solidFill>
                  <a:schemeClr val="accent3">
                    <a:lumMod val="50000"/>
                  </a:schemeClr>
                </a:solidFill>
                <a:latin typeface="Franklin Gothic Book" pitchFamily="34" charset="0"/>
              </a:rPr>
            </a:br>
            <a:r>
              <a:rPr lang="en-US" sz="3600" b="1" u="sng" dirty="0" smtClean="0">
                <a:solidFill>
                  <a:schemeClr val="accent3">
                    <a:lumMod val="50000"/>
                  </a:schemeClr>
                </a:solidFill>
                <a:latin typeface="Franklin Gothic Book" pitchFamily="34" charset="0"/>
              </a:rPr>
              <a:t>Indore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SRK Kitchen Appliances Pvt. Ltd.</a:t>
            </a:r>
            <a:endParaRPr lang="en-US" sz="3600" dirty="0"/>
          </a:p>
        </p:txBody>
      </p:sp>
      <p:pic>
        <p:nvPicPr>
          <p:cNvPr id="2050" name="Picture 2" descr="E:\Desktop\My Document\COSIDICI NATIONAL AWARD 2018 GOA\MPFC\MPFC ~Ms SRK Kitchen Appliances Pvt. Ltd\IMG-20180219-WA0035.jpg"/>
          <p:cNvPicPr>
            <a:picLocks noGrp="1" noChangeAspect="1" noChangeArrowheads="1"/>
          </p:cNvPicPr>
          <p:nvPr>
            <p:ph idx="1"/>
          </p:nvPr>
        </p:nvPicPr>
        <p:blipFill>
          <a:blip r:embed="rId2"/>
          <a:srcRect l="9375" t="23437" r="26041" b="21875"/>
          <a:stretch>
            <a:fillRect/>
          </a:stretch>
        </p:blipFill>
        <p:spPr bwMode="auto">
          <a:xfrm>
            <a:off x="357158" y="2285992"/>
            <a:ext cx="2214578" cy="2500330"/>
          </a:xfrm>
          <a:prstGeom prst="rect">
            <a:avLst/>
          </a:prstGeom>
          <a:noFill/>
        </p:spPr>
      </p:pic>
      <p:sp>
        <p:nvSpPr>
          <p:cNvPr id="6" name="TextBox 5"/>
          <p:cNvSpPr txBox="1"/>
          <p:nvPr/>
        </p:nvSpPr>
        <p:spPr>
          <a:xfrm>
            <a:off x="285720" y="4786322"/>
            <a:ext cx="2286016" cy="461665"/>
          </a:xfrm>
          <a:prstGeom prst="rect">
            <a:avLst/>
          </a:prstGeom>
          <a:noFill/>
        </p:spPr>
        <p:txBody>
          <a:bodyPr wrap="square" rtlCol="0">
            <a:spAutoFit/>
          </a:bodyPr>
          <a:lstStyle/>
          <a:p>
            <a:r>
              <a:rPr lang="en-US" sz="2400" b="1" dirty="0" smtClean="0">
                <a:solidFill>
                  <a:srgbClr val="002060"/>
                </a:solidFill>
                <a:latin typeface="Franklin Gothic Book" pitchFamily="34" charset="0"/>
              </a:rPr>
              <a:t>Shri Ravi </a:t>
            </a:r>
            <a:r>
              <a:rPr lang="en-US" sz="2400" b="1" dirty="0" err="1" smtClean="0">
                <a:solidFill>
                  <a:srgbClr val="002060"/>
                </a:solidFill>
                <a:latin typeface="Franklin Gothic Book" pitchFamily="34" charset="0"/>
              </a:rPr>
              <a:t>Goyal</a:t>
            </a:r>
            <a:endParaRPr lang="en-US" sz="2400" dirty="0"/>
          </a:p>
        </p:txBody>
      </p:sp>
      <p:pic>
        <p:nvPicPr>
          <p:cNvPr id="2051" name="Picture 3" descr="E:\Desktop\My Document\COSIDICI NATIONAL AWARD 2018 GOA\MPFC\MPFC ~Ms SRK Kitchen Appliances Pvt. Ltd\20180219_132111.jpg"/>
          <p:cNvPicPr>
            <a:picLocks noChangeAspect="1" noChangeArrowheads="1"/>
          </p:cNvPicPr>
          <p:nvPr/>
        </p:nvPicPr>
        <p:blipFill>
          <a:blip r:embed="rId3" cstate="print"/>
          <a:srcRect/>
          <a:stretch>
            <a:fillRect/>
          </a:stretch>
        </p:blipFill>
        <p:spPr bwMode="auto">
          <a:xfrm>
            <a:off x="3219357" y="2285992"/>
            <a:ext cx="5810291" cy="4357718"/>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Madhya Pradesh Financial Corp. {MPFC}</a:t>
            </a:r>
            <a:br>
              <a:rPr lang="en-US" sz="3600" b="1" u="sng" dirty="0" smtClean="0">
                <a:solidFill>
                  <a:schemeClr val="accent3">
                    <a:lumMod val="50000"/>
                  </a:schemeClr>
                </a:solidFill>
                <a:latin typeface="Franklin Gothic Book" pitchFamily="34" charset="0"/>
              </a:rPr>
            </a:br>
            <a:r>
              <a:rPr lang="en-US" sz="3600" b="1" u="sng" dirty="0" smtClean="0">
                <a:solidFill>
                  <a:schemeClr val="accent3">
                    <a:lumMod val="50000"/>
                  </a:schemeClr>
                </a:solidFill>
                <a:latin typeface="Franklin Gothic Book" pitchFamily="34" charset="0"/>
              </a:rPr>
              <a:t>Indore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SRK Kitchen Appliances Pvt. Ltd.</a:t>
            </a:r>
            <a:endParaRPr lang="en-US" sz="3600" dirty="0"/>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2800" b="1" dirty="0" smtClean="0">
                <a:solidFill>
                  <a:srgbClr val="002060"/>
                </a:solidFill>
                <a:latin typeface="Franklin Gothic Book" pitchFamily="34" charset="0"/>
              </a:rPr>
              <a:t>		</a:t>
            </a:r>
          </a:p>
          <a:p>
            <a:pPr algn="just">
              <a:buNone/>
            </a:pPr>
            <a:r>
              <a:rPr lang="en-US" sz="2800" b="1" dirty="0" smtClean="0">
                <a:solidFill>
                  <a:srgbClr val="002060"/>
                </a:solidFill>
                <a:latin typeface="Franklin Gothic Book" pitchFamily="34" charset="0"/>
              </a:rPr>
              <a:t>	Established by Shri Ravi </a:t>
            </a:r>
            <a:r>
              <a:rPr lang="en-US" sz="2800" b="1" dirty="0" err="1" smtClean="0">
                <a:solidFill>
                  <a:srgbClr val="002060"/>
                </a:solidFill>
                <a:latin typeface="Franklin Gothic Book" pitchFamily="34" charset="0"/>
              </a:rPr>
              <a:t>Goyal</a:t>
            </a:r>
            <a:r>
              <a:rPr lang="en-US" sz="2800" b="1" dirty="0" smtClean="0">
                <a:solidFill>
                  <a:srgbClr val="002060"/>
                </a:solidFill>
                <a:latin typeface="Franklin Gothic Book" pitchFamily="34" charset="0"/>
              </a:rPr>
              <a:t> in the year 2014 with financial assistance from MPFC. M/s SRK Kitchen Appliances Pvt. Ltd. </a:t>
            </a:r>
            <a:r>
              <a:rPr lang="en-IN" sz="2800" b="1" dirty="0" smtClean="0">
                <a:solidFill>
                  <a:srgbClr val="002060"/>
                </a:solidFill>
                <a:latin typeface="Franklin Gothic Book" pitchFamily="34" charset="0"/>
              </a:rPr>
              <a:t>is  manufacturing more than 18 types of pressure cookers, LPG stoves &amp; home appliances.  The firm has a total range of more than 200 products of various capacities and enjoys a very good reputation in the market</a:t>
            </a:r>
            <a:r>
              <a:rPr lang="en-IN" sz="2800" dirty="0" smtClean="0"/>
              <a:t>. </a:t>
            </a:r>
            <a:endParaRPr lang="en-US" sz="2800" b="1" dirty="0" smtClean="0">
              <a:solidFill>
                <a:srgbClr val="002060"/>
              </a:solidFill>
              <a:latin typeface="Franklin Gothic Book"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Madhya Pradesh Financial Corp. {MPFC}</a:t>
            </a:r>
            <a:br>
              <a:rPr lang="en-US" sz="3600" b="1" u="sng" dirty="0" smtClean="0">
                <a:solidFill>
                  <a:schemeClr val="accent3">
                    <a:lumMod val="50000"/>
                  </a:schemeClr>
                </a:solidFill>
                <a:latin typeface="Franklin Gothic Book" pitchFamily="34" charset="0"/>
              </a:rPr>
            </a:br>
            <a:r>
              <a:rPr lang="en-US" sz="3600" b="1" u="sng" dirty="0" smtClean="0">
                <a:solidFill>
                  <a:schemeClr val="accent3">
                    <a:lumMod val="50000"/>
                  </a:schemeClr>
                </a:solidFill>
                <a:latin typeface="Franklin Gothic Book" pitchFamily="34" charset="0"/>
              </a:rPr>
              <a:t>Indore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Shakambhari</a:t>
            </a:r>
            <a:r>
              <a:rPr lang="en-US" sz="3600" b="1" dirty="0" smtClean="0">
                <a:solidFill>
                  <a:schemeClr val="accent3">
                    <a:lumMod val="50000"/>
                  </a:schemeClr>
                </a:solidFill>
                <a:latin typeface="Franklin Gothic Book" pitchFamily="34" charset="0"/>
              </a:rPr>
              <a:t> Enterprises</a:t>
            </a:r>
            <a:endParaRPr lang="en-US" sz="3600" dirty="0"/>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2800" b="1" dirty="0" smtClean="0">
                <a:solidFill>
                  <a:srgbClr val="002060"/>
                </a:solidFill>
                <a:latin typeface="Franklin Gothic Book" pitchFamily="34" charset="0"/>
              </a:rPr>
              <a:t>		</a:t>
            </a:r>
          </a:p>
          <a:p>
            <a:pPr algn="just">
              <a:buNone/>
            </a:pPr>
            <a:r>
              <a:rPr lang="en-US" sz="2800" b="1" dirty="0" smtClean="0">
                <a:solidFill>
                  <a:srgbClr val="002060"/>
                </a:solidFill>
                <a:latin typeface="Franklin Gothic Book" pitchFamily="34" charset="0"/>
              </a:rPr>
              <a:t>		</a:t>
            </a:r>
          </a:p>
        </p:txBody>
      </p:sp>
      <p:pic>
        <p:nvPicPr>
          <p:cNvPr id="3074" name="Picture 2" descr="E:\Desktop\My Document\COSIDICI NATIONAL AWARD 2018 GOA\MPFC\MPFC~Ms Shakambari Enterprises\DSC_7850.JPG"/>
          <p:cNvPicPr>
            <a:picLocks noChangeAspect="1" noChangeArrowheads="1"/>
          </p:cNvPicPr>
          <p:nvPr/>
        </p:nvPicPr>
        <p:blipFill>
          <a:blip r:embed="rId2" cstate="print"/>
          <a:srcRect/>
          <a:stretch>
            <a:fillRect/>
          </a:stretch>
        </p:blipFill>
        <p:spPr bwMode="auto">
          <a:xfrm>
            <a:off x="3857620" y="1857364"/>
            <a:ext cx="5143536" cy="4572032"/>
          </a:xfrm>
          <a:prstGeom prst="rect">
            <a:avLst/>
          </a:prstGeom>
          <a:noFill/>
        </p:spPr>
      </p:pic>
      <p:pic>
        <p:nvPicPr>
          <p:cNvPr id="3075" name="Picture 3" descr="E:\Desktop\My Document\COSIDICI NATIONAL AWARD 2018 GOA\MPFC\MPFC~Ms Shakambari Enterprises\DSC_7837.JPG"/>
          <p:cNvPicPr>
            <a:picLocks noChangeAspect="1" noChangeArrowheads="1"/>
          </p:cNvPicPr>
          <p:nvPr/>
        </p:nvPicPr>
        <p:blipFill>
          <a:blip r:embed="rId3" cstate="print"/>
          <a:srcRect l="22097" r="9414"/>
          <a:stretch>
            <a:fillRect/>
          </a:stretch>
        </p:blipFill>
        <p:spPr bwMode="auto">
          <a:xfrm>
            <a:off x="71406" y="1857364"/>
            <a:ext cx="3714776" cy="4516443"/>
          </a:xfrm>
          <a:prstGeom prst="rect">
            <a:avLst/>
          </a:prstGeom>
          <a:noFill/>
        </p:spPr>
      </p:pic>
      <p:sp>
        <p:nvSpPr>
          <p:cNvPr id="6" name="TextBox 5"/>
          <p:cNvSpPr txBox="1"/>
          <p:nvPr/>
        </p:nvSpPr>
        <p:spPr>
          <a:xfrm>
            <a:off x="0" y="6286520"/>
            <a:ext cx="3500430" cy="461665"/>
          </a:xfrm>
          <a:prstGeom prst="rect">
            <a:avLst/>
          </a:prstGeom>
          <a:noFill/>
        </p:spPr>
        <p:txBody>
          <a:bodyPr wrap="square" rtlCol="0">
            <a:spAutoFit/>
          </a:bodyPr>
          <a:lstStyle/>
          <a:p>
            <a:r>
              <a:rPr lang="en-US" sz="2400" b="1" dirty="0" smtClean="0">
                <a:solidFill>
                  <a:srgbClr val="002060"/>
                </a:solidFill>
                <a:latin typeface="Franklin Gothic Book" pitchFamily="34" charset="0"/>
              </a:rPr>
              <a:t>Smt. </a:t>
            </a:r>
            <a:r>
              <a:rPr lang="en-US" sz="2400" b="1" dirty="0" err="1" smtClean="0">
                <a:solidFill>
                  <a:srgbClr val="002060"/>
                </a:solidFill>
                <a:latin typeface="Franklin Gothic Book" pitchFamily="34" charset="0"/>
              </a:rPr>
              <a:t>Vanita</a:t>
            </a:r>
            <a:r>
              <a:rPr lang="en-US" sz="2400" b="1" dirty="0" smtClean="0">
                <a:solidFill>
                  <a:srgbClr val="002060"/>
                </a:solidFill>
                <a:latin typeface="Franklin Gothic Book" pitchFamily="34" charset="0"/>
              </a:rPr>
              <a:t> </a:t>
            </a:r>
            <a:r>
              <a:rPr lang="en-US" sz="2400" b="1" dirty="0" err="1" smtClean="0">
                <a:solidFill>
                  <a:srgbClr val="002060"/>
                </a:solidFill>
                <a:latin typeface="Franklin Gothic Book" pitchFamily="34" charset="0"/>
              </a:rPr>
              <a:t>Rungta</a:t>
            </a:r>
            <a:endParaRPr lang="en-US"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Madhya Pradesh Financial Corp. {MPFC}</a:t>
            </a:r>
            <a:br>
              <a:rPr lang="en-US" sz="3600" b="1" u="sng" dirty="0" smtClean="0">
                <a:solidFill>
                  <a:schemeClr val="accent3">
                    <a:lumMod val="50000"/>
                  </a:schemeClr>
                </a:solidFill>
                <a:latin typeface="Franklin Gothic Book" pitchFamily="34" charset="0"/>
              </a:rPr>
            </a:br>
            <a:r>
              <a:rPr lang="en-US" sz="3600" b="1" u="sng" dirty="0" smtClean="0">
                <a:solidFill>
                  <a:schemeClr val="accent3">
                    <a:lumMod val="50000"/>
                  </a:schemeClr>
                </a:solidFill>
                <a:latin typeface="Franklin Gothic Book" pitchFamily="34" charset="0"/>
              </a:rPr>
              <a:t>Indore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Shakambhari</a:t>
            </a:r>
            <a:r>
              <a:rPr lang="en-US" sz="3600" b="1" dirty="0" smtClean="0">
                <a:solidFill>
                  <a:schemeClr val="accent3">
                    <a:lumMod val="50000"/>
                  </a:schemeClr>
                </a:solidFill>
                <a:latin typeface="Franklin Gothic Book" pitchFamily="34" charset="0"/>
              </a:rPr>
              <a:t> Enterprises</a:t>
            </a:r>
            <a:endParaRPr lang="en-US" sz="3600" dirty="0"/>
          </a:p>
        </p:txBody>
      </p:sp>
      <p:sp>
        <p:nvSpPr>
          <p:cNvPr id="3" name="Content Placeholder 2"/>
          <p:cNvSpPr>
            <a:spLocks noGrp="1"/>
          </p:cNvSpPr>
          <p:nvPr>
            <p:ph idx="1"/>
          </p:nvPr>
        </p:nvSpPr>
        <p:spPr>
          <a:xfrm>
            <a:off x="142844" y="2143116"/>
            <a:ext cx="8786874" cy="4572031"/>
          </a:xfrm>
        </p:spPr>
        <p:txBody>
          <a:bodyPr>
            <a:normAutofit lnSpcReduction="10000"/>
          </a:bodyPr>
          <a:lstStyle/>
          <a:p>
            <a:pPr algn="just">
              <a:buNone/>
            </a:pPr>
            <a:r>
              <a:rPr lang="en-US" sz="2800" b="1" dirty="0" smtClean="0">
                <a:solidFill>
                  <a:srgbClr val="002060"/>
                </a:solidFill>
                <a:latin typeface="Franklin Gothic Book" pitchFamily="34" charset="0"/>
              </a:rPr>
              <a:t>	Established by Smt. </a:t>
            </a:r>
            <a:r>
              <a:rPr lang="en-US" sz="2800" b="1" dirty="0" err="1" smtClean="0">
                <a:solidFill>
                  <a:srgbClr val="002060"/>
                </a:solidFill>
                <a:latin typeface="Franklin Gothic Book" pitchFamily="34" charset="0"/>
              </a:rPr>
              <a:t>Vanita</a:t>
            </a:r>
            <a:r>
              <a:rPr lang="en-US" sz="2800" b="1" dirty="0" smtClean="0">
                <a:solidFill>
                  <a:srgbClr val="002060"/>
                </a:solidFill>
                <a:latin typeface="Franklin Gothic Book" pitchFamily="34" charset="0"/>
              </a:rPr>
              <a:t> </a:t>
            </a:r>
            <a:r>
              <a:rPr lang="en-US" sz="2800" b="1" dirty="0" err="1" smtClean="0">
                <a:solidFill>
                  <a:srgbClr val="002060"/>
                </a:solidFill>
                <a:latin typeface="Franklin Gothic Book" pitchFamily="34" charset="0"/>
              </a:rPr>
              <a:t>Rungta</a:t>
            </a:r>
            <a:r>
              <a:rPr lang="en-US" sz="2800" b="1" dirty="0" smtClean="0">
                <a:solidFill>
                  <a:srgbClr val="002060"/>
                </a:solidFill>
                <a:latin typeface="Franklin Gothic Book" pitchFamily="34" charset="0"/>
              </a:rPr>
              <a:t> in the year 2004 with financial assistance from MPFC M/s </a:t>
            </a:r>
            <a:r>
              <a:rPr lang="en-US" sz="2800" b="1" dirty="0" err="1" smtClean="0">
                <a:solidFill>
                  <a:srgbClr val="002060"/>
                </a:solidFill>
                <a:latin typeface="Franklin Gothic Book" pitchFamily="34" charset="0"/>
              </a:rPr>
              <a:t>Shakambhari</a:t>
            </a:r>
            <a:r>
              <a:rPr lang="en-US" sz="2800" b="1" dirty="0" smtClean="0">
                <a:solidFill>
                  <a:srgbClr val="002060"/>
                </a:solidFill>
                <a:latin typeface="Franklin Gothic Book" pitchFamily="34" charset="0"/>
              </a:rPr>
              <a:t> Enterprises is involved in </a:t>
            </a:r>
            <a:r>
              <a:rPr lang="en-IN" sz="2800" b="1" dirty="0" smtClean="0">
                <a:solidFill>
                  <a:srgbClr val="002060"/>
                </a:solidFill>
                <a:latin typeface="Franklin Gothic Book" pitchFamily="34" charset="0"/>
              </a:rPr>
              <a:t>manufacturing and marketing of exercise note books and publication of academic books of school level.</a:t>
            </a:r>
            <a:r>
              <a:rPr lang="en-US" sz="2800" b="1" dirty="0" smtClean="0">
                <a:solidFill>
                  <a:srgbClr val="002060"/>
                </a:solidFill>
                <a:latin typeface="Franklin Gothic Book" pitchFamily="34" charset="0"/>
              </a:rPr>
              <a:t> </a:t>
            </a:r>
            <a:r>
              <a:rPr lang="en-IN" sz="2800" b="1" dirty="0" smtClean="0">
                <a:solidFill>
                  <a:srgbClr val="002060"/>
                </a:solidFill>
                <a:latin typeface="Franklin Gothic Book" pitchFamily="34" charset="0"/>
              </a:rPr>
              <a:t>Keeping in view the increasing demand and prospects in the industry, she recently expanded the activities of the firm and set up another big unit in Ujjain with further assistance from MPFC.  She is being honoured as the Best Woman Entrepreneur.    </a:t>
            </a:r>
            <a:endParaRPr lang="en-US" sz="2800" b="1" dirty="0" smtClean="0">
              <a:solidFill>
                <a:srgbClr val="002060"/>
              </a:solidFill>
              <a:latin typeface="Franklin Gothic Book" pitchFamily="34" charset="0"/>
            </a:endParaRPr>
          </a:p>
          <a:p>
            <a:pPr algn="just">
              <a:buNone/>
            </a:pPr>
            <a:r>
              <a:rPr lang="en-US" sz="2800" b="1" dirty="0" smtClean="0">
                <a:solidFill>
                  <a:srgbClr val="002060"/>
                </a:solidFill>
                <a:latin typeface="Franklin Gothic Book" pitchFamily="34" charset="0"/>
              </a:rPr>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Madhya Pradesh Financial Corp. {MPFC}</a:t>
            </a:r>
            <a:br>
              <a:rPr lang="en-US" sz="3600" b="1" u="sng" dirty="0" smtClean="0">
                <a:solidFill>
                  <a:schemeClr val="accent3">
                    <a:lumMod val="50000"/>
                  </a:schemeClr>
                </a:solidFill>
                <a:latin typeface="Franklin Gothic Book" pitchFamily="34" charset="0"/>
              </a:rPr>
            </a:br>
            <a:r>
              <a:rPr lang="en-US" sz="3600" b="1" u="sng" dirty="0" smtClean="0">
                <a:solidFill>
                  <a:schemeClr val="accent3">
                    <a:lumMod val="50000"/>
                  </a:schemeClr>
                </a:solidFill>
                <a:latin typeface="Franklin Gothic Book" pitchFamily="34" charset="0"/>
              </a:rPr>
              <a:t>Indore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IN" sz="3600" b="1" dirty="0" err="1" smtClean="0">
                <a:solidFill>
                  <a:schemeClr val="accent3">
                    <a:lumMod val="50000"/>
                  </a:schemeClr>
                </a:solidFill>
                <a:latin typeface="Franklin Gothic Book" pitchFamily="34" charset="0"/>
              </a:rPr>
              <a:t>Amitex</a:t>
            </a:r>
            <a:r>
              <a:rPr lang="en-IN" sz="3600" b="1" dirty="0" smtClean="0">
                <a:solidFill>
                  <a:schemeClr val="accent3">
                    <a:lumMod val="50000"/>
                  </a:schemeClr>
                </a:solidFill>
                <a:latin typeface="Franklin Gothic Book" pitchFamily="34" charset="0"/>
              </a:rPr>
              <a:t> Engineering Services Pvt. Ltd.</a:t>
            </a:r>
            <a:endParaRPr lang="en-US" sz="36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2800" b="1" dirty="0" smtClean="0">
                <a:solidFill>
                  <a:srgbClr val="002060"/>
                </a:solidFill>
                <a:latin typeface="Franklin Gothic Book" pitchFamily="34" charset="0"/>
              </a:rPr>
              <a:t>		</a:t>
            </a:r>
          </a:p>
          <a:p>
            <a:pPr algn="just">
              <a:buNone/>
            </a:pPr>
            <a:r>
              <a:rPr lang="en-US" sz="2800" b="1" dirty="0" smtClean="0">
                <a:solidFill>
                  <a:srgbClr val="002060"/>
                </a:solidFill>
                <a:latin typeface="Franklin Gothic Book" pitchFamily="34" charset="0"/>
              </a:rPr>
              <a:t>		</a:t>
            </a:r>
          </a:p>
        </p:txBody>
      </p:sp>
      <p:pic>
        <p:nvPicPr>
          <p:cNvPr id="4098" name="Picture 2" descr="E:\Desktop\My Document\COSIDICI NATIONAL AWARD 2018 GOA\MPFC\MPFC~ amitexengineering\R S Lahoti Photo 050.jpg"/>
          <p:cNvPicPr>
            <a:picLocks noChangeAspect="1" noChangeArrowheads="1"/>
          </p:cNvPicPr>
          <p:nvPr/>
        </p:nvPicPr>
        <p:blipFill>
          <a:blip r:embed="rId2"/>
          <a:srcRect l="12857" t="7389" r="14285" b="11329"/>
          <a:stretch>
            <a:fillRect/>
          </a:stretch>
        </p:blipFill>
        <p:spPr bwMode="auto">
          <a:xfrm>
            <a:off x="357158" y="2143116"/>
            <a:ext cx="2286016" cy="2958374"/>
          </a:xfrm>
          <a:prstGeom prst="rect">
            <a:avLst/>
          </a:prstGeom>
          <a:noFill/>
        </p:spPr>
      </p:pic>
      <p:sp>
        <p:nvSpPr>
          <p:cNvPr id="5" name="TextBox 4"/>
          <p:cNvSpPr txBox="1"/>
          <p:nvPr/>
        </p:nvSpPr>
        <p:spPr>
          <a:xfrm>
            <a:off x="-32" y="5072074"/>
            <a:ext cx="3214710" cy="430887"/>
          </a:xfrm>
          <a:prstGeom prst="rect">
            <a:avLst/>
          </a:prstGeom>
          <a:noFill/>
        </p:spPr>
        <p:txBody>
          <a:bodyPr wrap="square" rtlCol="0">
            <a:spAutoFit/>
          </a:bodyPr>
          <a:lstStyle/>
          <a:p>
            <a:r>
              <a:rPr lang="en-IN" sz="2200" b="1" dirty="0" smtClean="0">
                <a:solidFill>
                  <a:srgbClr val="002060"/>
                </a:solidFill>
                <a:latin typeface="Franklin Gothic Book" pitchFamily="34" charset="0"/>
              </a:rPr>
              <a:t>Shri </a:t>
            </a:r>
            <a:r>
              <a:rPr lang="en-IN" sz="2200" b="1" dirty="0" err="1" smtClean="0">
                <a:solidFill>
                  <a:srgbClr val="002060"/>
                </a:solidFill>
                <a:latin typeface="Franklin Gothic Book" pitchFamily="34" charset="0"/>
              </a:rPr>
              <a:t>Radheshyam</a:t>
            </a:r>
            <a:r>
              <a:rPr lang="en-IN" sz="2200" b="1" dirty="0" smtClean="0">
                <a:solidFill>
                  <a:srgbClr val="002060"/>
                </a:solidFill>
                <a:latin typeface="Franklin Gothic Book" pitchFamily="34" charset="0"/>
              </a:rPr>
              <a:t> </a:t>
            </a:r>
            <a:r>
              <a:rPr lang="en-IN" sz="2200" b="1" dirty="0" err="1" smtClean="0">
                <a:solidFill>
                  <a:srgbClr val="002060"/>
                </a:solidFill>
                <a:latin typeface="Franklin Gothic Book" pitchFamily="34" charset="0"/>
              </a:rPr>
              <a:t>Lahoti</a:t>
            </a:r>
            <a:endParaRPr lang="en-US" sz="2200" dirty="0"/>
          </a:p>
        </p:txBody>
      </p:sp>
      <p:pic>
        <p:nvPicPr>
          <p:cNvPr id="4099" name="Picture 3" descr="E:\Desktop\My Document\COSIDICI NATIONAL AWARD 2018 GOA\MPFC\MPFC~ amitexengineering\2013-07-28 11.38.02.jpg"/>
          <p:cNvPicPr>
            <a:picLocks noChangeAspect="1" noChangeArrowheads="1"/>
          </p:cNvPicPr>
          <p:nvPr/>
        </p:nvPicPr>
        <p:blipFill>
          <a:blip r:embed="rId3" cstate="print"/>
          <a:srcRect/>
          <a:stretch>
            <a:fillRect/>
          </a:stretch>
        </p:blipFill>
        <p:spPr bwMode="auto">
          <a:xfrm>
            <a:off x="3071802" y="2143116"/>
            <a:ext cx="3000396" cy="4572032"/>
          </a:xfrm>
          <a:prstGeom prst="rect">
            <a:avLst/>
          </a:prstGeom>
          <a:noFill/>
        </p:spPr>
      </p:pic>
      <p:pic>
        <p:nvPicPr>
          <p:cNvPr id="45057" name="Picture 1" descr="E:\Desktop\My Document\COSIDICI NATIONAL AWARD 2018 GOA\MPFC\MPFC~ amitexengineering\2013-07-28 11.37.50.jpg"/>
          <p:cNvPicPr>
            <a:picLocks noChangeAspect="1" noChangeArrowheads="1"/>
          </p:cNvPicPr>
          <p:nvPr/>
        </p:nvPicPr>
        <p:blipFill>
          <a:blip r:embed="rId4" cstate="print"/>
          <a:srcRect/>
          <a:stretch>
            <a:fillRect/>
          </a:stretch>
        </p:blipFill>
        <p:spPr bwMode="auto">
          <a:xfrm>
            <a:off x="6143636" y="2143116"/>
            <a:ext cx="2928926" cy="4572032"/>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Madhya Pradesh Financial Corp. {MPFC}</a:t>
            </a:r>
            <a:br>
              <a:rPr lang="en-US" sz="3600" b="1" u="sng" dirty="0" smtClean="0">
                <a:solidFill>
                  <a:schemeClr val="accent3">
                    <a:lumMod val="50000"/>
                  </a:schemeClr>
                </a:solidFill>
                <a:latin typeface="Franklin Gothic Book" pitchFamily="34" charset="0"/>
              </a:rPr>
            </a:br>
            <a:r>
              <a:rPr lang="en-US" sz="3600" b="1" u="sng" dirty="0" smtClean="0">
                <a:solidFill>
                  <a:schemeClr val="accent3">
                    <a:lumMod val="50000"/>
                  </a:schemeClr>
                </a:solidFill>
                <a:latin typeface="Franklin Gothic Book" pitchFamily="34" charset="0"/>
              </a:rPr>
              <a:t>Indore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IN" sz="3600" b="1" dirty="0" err="1" smtClean="0">
                <a:solidFill>
                  <a:schemeClr val="accent3">
                    <a:lumMod val="50000"/>
                  </a:schemeClr>
                </a:solidFill>
                <a:latin typeface="Franklin Gothic Book" pitchFamily="34" charset="0"/>
              </a:rPr>
              <a:t>Amitex</a:t>
            </a:r>
            <a:r>
              <a:rPr lang="en-IN" sz="3600" b="1" dirty="0" smtClean="0">
                <a:solidFill>
                  <a:schemeClr val="accent3">
                    <a:lumMod val="50000"/>
                  </a:schemeClr>
                </a:solidFill>
                <a:latin typeface="Franklin Gothic Book" pitchFamily="34" charset="0"/>
              </a:rPr>
              <a:t> Engineering Services Pvt. Ltd.</a:t>
            </a:r>
            <a:endParaRPr lang="en-US" sz="36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142844" y="2143116"/>
            <a:ext cx="8786874" cy="4572031"/>
          </a:xfrm>
        </p:spPr>
        <p:txBody>
          <a:bodyPr>
            <a:normAutofit fontScale="55000" lnSpcReduction="20000"/>
          </a:bodyPr>
          <a:lstStyle/>
          <a:p>
            <a:pPr algn="just">
              <a:buNone/>
            </a:pPr>
            <a:r>
              <a:rPr lang="en-US" sz="2800" b="1" dirty="0" smtClean="0">
                <a:solidFill>
                  <a:srgbClr val="002060"/>
                </a:solidFill>
                <a:latin typeface="Franklin Gothic Book" pitchFamily="34" charset="0"/>
              </a:rPr>
              <a:t>	</a:t>
            </a:r>
            <a:r>
              <a:rPr lang="en-US" sz="3800" b="1" dirty="0" smtClean="0">
                <a:solidFill>
                  <a:srgbClr val="002060"/>
                </a:solidFill>
                <a:latin typeface="Franklin Gothic Book" pitchFamily="34" charset="0"/>
              </a:rPr>
              <a:t>M/s</a:t>
            </a:r>
            <a:r>
              <a:rPr lang="en-IN" sz="3800" b="1" dirty="0" smtClean="0"/>
              <a:t> </a:t>
            </a:r>
            <a:r>
              <a:rPr lang="en-IN" sz="3800" b="1" dirty="0" err="1" smtClean="0">
                <a:solidFill>
                  <a:srgbClr val="002060"/>
                </a:solidFill>
                <a:latin typeface="Franklin Gothic Book" pitchFamily="34" charset="0"/>
              </a:rPr>
              <a:t>Amitex</a:t>
            </a:r>
            <a:r>
              <a:rPr lang="en-IN" sz="3800" b="1" dirty="0" smtClean="0">
                <a:solidFill>
                  <a:srgbClr val="002060"/>
                </a:solidFill>
                <a:latin typeface="Franklin Gothic Book" pitchFamily="34" charset="0"/>
              </a:rPr>
              <a:t> Engineering Services Pvt. Ltd. is a partnership firm established in 2014 with Financial Assistance from MPFC.  The main promoter of the company is Shri </a:t>
            </a:r>
            <a:r>
              <a:rPr lang="en-IN" sz="3800" b="1" dirty="0" err="1" smtClean="0">
                <a:solidFill>
                  <a:srgbClr val="002060"/>
                </a:solidFill>
                <a:latin typeface="Franklin Gothic Book" pitchFamily="34" charset="0"/>
              </a:rPr>
              <a:t>Radheshyam</a:t>
            </a:r>
            <a:r>
              <a:rPr lang="en-IN" sz="3800" b="1" dirty="0" smtClean="0">
                <a:solidFill>
                  <a:srgbClr val="002060"/>
                </a:solidFill>
                <a:latin typeface="Franklin Gothic Book" pitchFamily="34" charset="0"/>
              </a:rPr>
              <a:t> </a:t>
            </a:r>
            <a:r>
              <a:rPr lang="en-IN" sz="3800" b="1" dirty="0" err="1" smtClean="0">
                <a:solidFill>
                  <a:srgbClr val="002060"/>
                </a:solidFill>
                <a:latin typeface="Franklin Gothic Book" pitchFamily="34" charset="0"/>
              </a:rPr>
              <a:t>Lahoti</a:t>
            </a:r>
            <a:r>
              <a:rPr lang="en-IN" sz="3800" b="1" dirty="0" smtClean="0">
                <a:solidFill>
                  <a:srgbClr val="002060"/>
                </a:solidFill>
                <a:latin typeface="Franklin Gothic Book" pitchFamily="34" charset="0"/>
              </a:rPr>
              <a:t>.  The unit is engaged in fabrication and installation of Soya and rice bran extraction plants. Shri </a:t>
            </a:r>
            <a:r>
              <a:rPr lang="en-IN" sz="3800" b="1" dirty="0" err="1" smtClean="0">
                <a:solidFill>
                  <a:srgbClr val="002060"/>
                </a:solidFill>
                <a:latin typeface="Franklin Gothic Book" pitchFamily="34" charset="0"/>
              </a:rPr>
              <a:t>Radheyshyam</a:t>
            </a:r>
            <a:r>
              <a:rPr lang="en-IN" sz="3800" b="1" dirty="0" smtClean="0">
                <a:solidFill>
                  <a:srgbClr val="002060"/>
                </a:solidFill>
                <a:latin typeface="Franklin Gothic Book" pitchFamily="34" charset="0"/>
              </a:rPr>
              <a:t> </a:t>
            </a:r>
            <a:r>
              <a:rPr lang="en-IN" sz="3800" b="1" dirty="0" err="1" smtClean="0">
                <a:solidFill>
                  <a:srgbClr val="002060"/>
                </a:solidFill>
                <a:latin typeface="Franklin Gothic Book" pitchFamily="34" charset="0"/>
              </a:rPr>
              <a:t>Lahoti</a:t>
            </a:r>
            <a:r>
              <a:rPr lang="en-IN" sz="3800" b="1" dirty="0" smtClean="0">
                <a:solidFill>
                  <a:srgbClr val="002060"/>
                </a:solidFill>
                <a:latin typeface="Franklin Gothic Book" pitchFamily="34" charset="0"/>
              </a:rPr>
              <a:t> is a pioneer in this line and has supplied more than 160 soya plants and rice bran extraction plants all over India and abroad.  The annual turnover of the company is Rs. 60 </a:t>
            </a:r>
            <a:r>
              <a:rPr lang="en-IN" sz="3800" b="1" dirty="0" err="1" smtClean="0">
                <a:solidFill>
                  <a:srgbClr val="002060"/>
                </a:solidFill>
                <a:latin typeface="Franklin Gothic Book" pitchFamily="34" charset="0"/>
              </a:rPr>
              <a:t>crores</a:t>
            </a:r>
            <a:r>
              <a:rPr lang="en-IN" sz="3800" b="1" dirty="0" smtClean="0">
                <a:solidFill>
                  <a:srgbClr val="002060"/>
                </a:solidFill>
                <a:latin typeface="Franklin Gothic Book" pitchFamily="34" charset="0"/>
              </a:rPr>
              <a:t>.  The promoter while setting up soya extraction plants found that Lecithin is obtained in the process of degumming crude soy oil and there is a good scope to process by-product of these plants i.e. lecithin oil for manufacturing of food grade Lecithin Powder and PC-35 and PC-10 (</a:t>
            </a:r>
            <a:r>
              <a:rPr lang="en-IN" sz="3800" b="1" dirty="0" err="1" smtClean="0">
                <a:solidFill>
                  <a:srgbClr val="002060"/>
                </a:solidFill>
                <a:latin typeface="Franklin Gothic Book" pitchFamily="34" charset="0"/>
              </a:rPr>
              <a:t>Phosphotidyl</a:t>
            </a:r>
            <a:r>
              <a:rPr lang="en-IN" sz="3800" b="1" dirty="0" smtClean="0">
                <a:solidFill>
                  <a:srgbClr val="002060"/>
                </a:solidFill>
                <a:latin typeface="Franklin Gothic Book" pitchFamily="34" charset="0"/>
              </a:rPr>
              <a:t> </a:t>
            </a:r>
            <a:r>
              <a:rPr lang="en-IN" sz="3800" b="1" dirty="0" err="1" smtClean="0">
                <a:solidFill>
                  <a:srgbClr val="002060"/>
                </a:solidFill>
                <a:latin typeface="Franklin Gothic Book" pitchFamily="34" charset="0"/>
              </a:rPr>
              <a:t>Cholines</a:t>
            </a:r>
            <a:r>
              <a:rPr lang="en-IN" sz="3800" b="1" dirty="0" smtClean="0">
                <a:solidFill>
                  <a:srgbClr val="002060"/>
                </a:solidFill>
                <a:latin typeface="Franklin Gothic Book" pitchFamily="34" charset="0"/>
              </a:rPr>
              <a:t>) having wide applications in the field of confectionery, pharmaceuticals, paint industry etc. Accordingly  the company decided to implement the project for manufacturing lecithin which is used for applications in human food, animal feed, pharmaceuticals, paints, and other industrial applications.</a:t>
            </a:r>
            <a:endParaRPr lang="en-US" sz="3800" b="1" dirty="0" smtClean="0">
              <a:solidFill>
                <a:srgbClr val="002060"/>
              </a:solidFill>
              <a:latin typeface="Franklin Gothic Book"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Kerala Financial Corporation {KFC}</a:t>
            </a:r>
            <a:br>
              <a:rPr lang="en-US" sz="3600" b="1" u="sng" dirty="0" smtClean="0">
                <a:solidFill>
                  <a:schemeClr val="accent3">
                    <a:lumMod val="50000"/>
                  </a:schemeClr>
                </a:solidFill>
                <a:latin typeface="Franklin Gothic Book" pitchFamily="34" charset="0"/>
              </a:rPr>
            </a:br>
            <a:r>
              <a:rPr lang="en-US" sz="3600" b="1" u="sng" dirty="0" err="1" smtClean="0">
                <a:solidFill>
                  <a:schemeClr val="accent3">
                    <a:lumMod val="50000"/>
                  </a:schemeClr>
                </a:solidFill>
                <a:latin typeface="Franklin Gothic Book" pitchFamily="34" charset="0"/>
              </a:rPr>
              <a:t>Thiruvananthapuram</a:t>
            </a:r>
            <a:r>
              <a:rPr lang="en-US" sz="3600" b="1" u="sng" dirty="0" smtClean="0">
                <a:solidFill>
                  <a:schemeClr val="accent3">
                    <a:lumMod val="50000"/>
                  </a:schemeClr>
                </a:solidFill>
                <a:latin typeface="Franklin Gothic Book" pitchFamily="34" charset="0"/>
              </a:rPr>
              <a:t> </a:t>
            </a:r>
            <a:br>
              <a:rPr lang="en-US" sz="3600" b="1" u="sng"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IN" sz="3600" b="1" dirty="0" err="1" smtClean="0">
                <a:solidFill>
                  <a:schemeClr val="accent3">
                    <a:lumMod val="50000"/>
                  </a:schemeClr>
                </a:solidFill>
                <a:latin typeface="Franklin Gothic Book" pitchFamily="34" charset="0"/>
              </a:rPr>
              <a:t>Kapstone</a:t>
            </a:r>
            <a:r>
              <a:rPr lang="en-IN" sz="3600" b="1" dirty="0" smtClean="0">
                <a:solidFill>
                  <a:schemeClr val="accent3">
                    <a:lumMod val="50000"/>
                  </a:schemeClr>
                </a:solidFill>
                <a:latin typeface="Franklin Gothic Book" pitchFamily="34" charset="0"/>
              </a:rPr>
              <a:t> Industries Pvt. Ltd.</a:t>
            </a:r>
            <a:endParaRPr lang="en-US" sz="36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2800" b="1" dirty="0" smtClean="0">
                <a:solidFill>
                  <a:srgbClr val="002060"/>
                </a:solidFill>
                <a:latin typeface="Franklin Gothic Book" pitchFamily="34" charset="0"/>
              </a:rPr>
              <a:t>	</a:t>
            </a:r>
            <a:endParaRPr lang="en-US" sz="3800" b="1" dirty="0" smtClean="0">
              <a:solidFill>
                <a:srgbClr val="002060"/>
              </a:solidFill>
              <a:latin typeface="Franklin Gothic Book" pitchFamily="34" charset="0"/>
            </a:endParaRPr>
          </a:p>
        </p:txBody>
      </p:sp>
      <p:pic>
        <p:nvPicPr>
          <p:cNvPr id="12289" name="Picture 1" descr="E:\Desktop\My Document\COSIDICI NATIONAL AWARD 2018 GOA\KFC\KFC ~ kapstone\Arundas Photo.JPG"/>
          <p:cNvPicPr>
            <a:picLocks noChangeAspect="1" noChangeArrowheads="1"/>
          </p:cNvPicPr>
          <p:nvPr/>
        </p:nvPicPr>
        <p:blipFill>
          <a:blip r:embed="rId2"/>
          <a:srcRect/>
          <a:stretch>
            <a:fillRect/>
          </a:stretch>
        </p:blipFill>
        <p:spPr bwMode="auto">
          <a:xfrm>
            <a:off x="357157" y="1928802"/>
            <a:ext cx="1876627" cy="2500330"/>
          </a:xfrm>
          <a:prstGeom prst="rect">
            <a:avLst/>
          </a:prstGeom>
          <a:noFill/>
        </p:spPr>
      </p:pic>
      <p:sp>
        <p:nvSpPr>
          <p:cNvPr id="5" name="TextBox 4"/>
          <p:cNvSpPr txBox="1"/>
          <p:nvPr/>
        </p:nvSpPr>
        <p:spPr>
          <a:xfrm>
            <a:off x="285720" y="4429132"/>
            <a:ext cx="2071702"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Shri </a:t>
            </a:r>
            <a:r>
              <a:rPr lang="en-US" sz="2000" b="1" dirty="0" err="1" smtClean="0">
                <a:solidFill>
                  <a:srgbClr val="002060"/>
                </a:solidFill>
                <a:latin typeface="Franklin Gothic Book" pitchFamily="34" charset="0"/>
              </a:rPr>
              <a:t>Arundas</a:t>
            </a:r>
            <a:r>
              <a:rPr lang="en-US" sz="2000" b="1" dirty="0" smtClean="0">
                <a:solidFill>
                  <a:srgbClr val="002060"/>
                </a:solidFill>
                <a:latin typeface="Franklin Gothic Book" pitchFamily="34" charset="0"/>
              </a:rPr>
              <a:t> C.H.</a:t>
            </a:r>
            <a:endParaRPr lang="en-US" sz="2000" dirty="0"/>
          </a:p>
        </p:txBody>
      </p:sp>
      <p:pic>
        <p:nvPicPr>
          <p:cNvPr id="12290" name="Picture 2" descr="E:\Desktop\My Document\COSIDICI NATIONAL AWARD 2018 GOA\KFC\KFC ~ kapstone\IMG-20180227-WA0003.jpg"/>
          <p:cNvPicPr>
            <a:picLocks noChangeAspect="1" noChangeArrowheads="1"/>
          </p:cNvPicPr>
          <p:nvPr/>
        </p:nvPicPr>
        <p:blipFill>
          <a:blip r:embed="rId3"/>
          <a:srcRect/>
          <a:stretch>
            <a:fillRect/>
          </a:stretch>
        </p:blipFill>
        <p:spPr bwMode="auto">
          <a:xfrm>
            <a:off x="3000364" y="1928802"/>
            <a:ext cx="6000760" cy="4623026"/>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dirty="0" smtClean="0">
                <a:solidFill>
                  <a:schemeClr val="accent3">
                    <a:lumMod val="50000"/>
                  </a:schemeClr>
                </a:solidFill>
                <a:latin typeface="Franklin Gothic Book" pitchFamily="34" charset="0"/>
              </a:rPr>
              <a:t>Kerala Financial Corporation {KFC}</a:t>
            </a:r>
            <a:br>
              <a:rPr lang="en-US" sz="3600" b="1" dirty="0" smtClean="0">
                <a:solidFill>
                  <a:schemeClr val="accent3">
                    <a:lumMod val="50000"/>
                  </a:schemeClr>
                </a:solidFill>
                <a:latin typeface="Franklin Gothic Book" pitchFamily="34" charset="0"/>
              </a:rPr>
            </a:br>
            <a:r>
              <a:rPr lang="en-US" sz="3600" b="1" dirty="0" err="1" smtClean="0">
                <a:solidFill>
                  <a:schemeClr val="accent3">
                    <a:lumMod val="50000"/>
                  </a:schemeClr>
                </a:solidFill>
                <a:latin typeface="Franklin Gothic Book" pitchFamily="34" charset="0"/>
              </a:rPr>
              <a:t>Thiruvananthapuram</a:t>
            </a:r>
            <a:r>
              <a:rPr lang="en-US" sz="3600" b="1" dirty="0" smtClean="0">
                <a:solidFill>
                  <a:schemeClr val="accent3">
                    <a:lumMod val="50000"/>
                  </a:schemeClr>
                </a:solidFill>
                <a:latin typeface="Franklin Gothic Book" pitchFamily="34" charset="0"/>
              </a:rPr>
              <a:t>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IN" sz="3600" b="1" dirty="0" err="1" smtClean="0">
                <a:solidFill>
                  <a:schemeClr val="accent3">
                    <a:lumMod val="50000"/>
                  </a:schemeClr>
                </a:solidFill>
                <a:latin typeface="Franklin Gothic Book" pitchFamily="34" charset="0"/>
              </a:rPr>
              <a:t>Kapstone</a:t>
            </a:r>
            <a:r>
              <a:rPr lang="en-IN" sz="3600" b="1" dirty="0" smtClean="0">
                <a:solidFill>
                  <a:schemeClr val="accent3">
                    <a:lumMod val="50000"/>
                  </a:schemeClr>
                </a:solidFill>
                <a:latin typeface="Franklin Gothic Book" pitchFamily="34" charset="0"/>
              </a:rPr>
              <a:t> Industries Pvt. Ltd.</a:t>
            </a:r>
            <a:endParaRPr lang="en-US" sz="36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142844" y="2143116"/>
            <a:ext cx="8786874" cy="4572031"/>
          </a:xfrm>
        </p:spPr>
        <p:txBody>
          <a:bodyPr>
            <a:normAutofit fontScale="55000" lnSpcReduction="20000"/>
          </a:bodyPr>
          <a:lstStyle/>
          <a:p>
            <a:pPr algn="just">
              <a:buNone/>
            </a:pPr>
            <a:r>
              <a:rPr lang="en-US" sz="2800" b="1" dirty="0" smtClean="0">
                <a:solidFill>
                  <a:srgbClr val="002060"/>
                </a:solidFill>
                <a:latin typeface="Franklin Gothic Book" pitchFamily="34" charset="0"/>
              </a:rPr>
              <a:t>	</a:t>
            </a:r>
            <a:r>
              <a:rPr lang="en-US" sz="5000" b="1" dirty="0" smtClean="0">
                <a:solidFill>
                  <a:srgbClr val="002060"/>
                </a:solidFill>
                <a:latin typeface="Franklin Gothic Book" pitchFamily="34" charset="0"/>
              </a:rPr>
              <a:t>Founded by Shri </a:t>
            </a:r>
            <a:r>
              <a:rPr lang="en-US" sz="5000" b="1" dirty="0" err="1" smtClean="0">
                <a:solidFill>
                  <a:srgbClr val="002060"/>
                </a:solidFill>
                <a:latin typeface="Franklin Gothic Book" pitchFamily="34" charset="0"/>
              </a:rPr>
              <a:t>Arundas</a:t>
            </a:r>
            <a:r>
              <a:rPr lang="en-US" sz="5000" b="1" dirty="0" smtClean="0">
                <a:solidFill>
                  <a:srgbClr val="002060"/>
                </a:solidFill>
                <a:latin typeface="Franklin Gothic Book" pitchFamily="34" charset="0"/>
              </a:rPr>
              <a:t> C.H.  in the year 2015 with financial assistance from KFC M/s </a:t>
            </a:r>
            <a:r>
              <a:rPr lang="en-US" sz="5000" b="1" dirty="0" err="1" smtClean="0">
                <a:solidFill>
                  <a:srgbClr val="002060"/>
                </a:solidFill>
                <a:latin typeface="Franklin Gothic Book" pitchFamily="34" charset="0"/>
              </a:rPr>
              <a:t>Kapstone</a:t>
            </a:r>
            <a:r>
              <a:rPr lang="en-US" sz="5000" b="1" dirty="0" smtClean="0">
                <a:solidFill>
                  <a:srgbClr val="002060"/>
                </a:solidFill>
                <a:latin typeface="Franklin Gothic Book" pitchFamily="34" charset="0"/>
              </a:rPr>
              <a:t> Industries Pvt. Ltd., is in the activity of manufacturing corrugated boxes and boards.   </a:t>
            </a:r>
            <a:r>
              <a:rPr lang="en-US" sz="5000" b="1" dirty="0" err="1" smtClean="0">
                <a:solidFill>
                  <a:srgbClr val="002060"/>
                </a:solidFill>
                <a:latin typeface="Franklin Gothic Book" pitchFamily="34" charset="0"/>
              </a:rPr>
              <a:t>Kapstone</a:t>
            </a:r>
            <a:r>
              <a:rPr lang="en-US" sz="5000" b="1" dirty="0" smtClean="0">
                <a:solidFill>
                  <a:srgbClr val="002060"/>
                </a:solidFill>
                <a:latin typeface="Franklin Gothic Book" pitchFamily="34" charset="0"/>
              </a:rPr>
              <a:t> is equipped with state of the art  automatic machinery &amp; equipment with a production capacity of 300 Tons per month.  </a:t>
            </a:r>
            <a:r>
              <a:rPr lang="en-US" sz="5000" b="1" dirty="0" err="1" smtClean="0">
                <a:solidFill>
                  <a:srgbClr val="002060"/>
                </a:solidFill>
                <a:latin typeface="Franklin Gothic Book" pitchFamily="34" charset="0"/>
              </a:rPr>
              <a:t>Kapstone</a:t>
            </a:r>
            <a:r>
              <a:rPr lang="en-US" sz="5000" b="1" dirty="0" smtClean="0">
                <a:solidFill>
                  <a:srgbClr val="002060"/>
                </a:solidFill>
                <a:latin typeface="Franklin Gothic Book" pitchFamily="34" charset="0"/>
              </a:rPr>
              <a:t> follows strict quality standards and maintains a safe and hygienic environment. Good quality raw materials are used to ensure high quality of finished product.  The unit is also equipped with a laboratory with modern testing machines.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Kerala Financial Corporation {KFC}</a:t>
            </a:r>
            <a:br>
              <a:rPr lang="en-US" sz="3600" b="1" u="sng" dirty="0" smtClean="0">
                <a:solidFill>
                  <a:schemeClr val="accent3">
                    <a:lumMod val="50000"/>
                  </a:schemeClr>
                </a:solidFill>
                <a:latin typeface="Franklin Gothic Book" pitchFamily="34" charset="0"/>
              </a:rPr>
            </a:br>
            <a:r>
              <a:rPr lang="en-US" sz="3600" b="1" u="sng" dirty="0" err="1" smtClean="0">
                <a:solidFill>
                  <a:schemeClr val="accent3">
                    <a:lumMod val="50000"/>
                  </a:schemeClr>
                </a:solidFill>
                <a:latin typeface="Franklin Gothic Book" pitchFamily="34" charset="0"/>
              </a:rPr>
              <a:t>Thiruvananthapuram</a:t>
            </a:r>
            <a:r>
              <a:rPr lang="en-US" sz="3600" b="1" u="sng" dirty="0" smtClean="0">
                <a:solidFill>
                  <a:schemeClr val="accent3">
                    <a:lumMod val="50000"/>
                  </a:schemeClr>
                </a:solidFill>
                <a:latin typeface="Franklin Gothic Book" pitchFamily="34" charset="0"/>
              </a:rPr>
              <a:t>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Aeka</a:t>
            </a:r>
            <a:r>
              <a:rPr lang="en-US" sz="3600" b="1" dirty="0" smtClean="0">
                <a:solidFill>
                  <a:schemeClr val="accent3">
                    <a:lumMod val="50000"/>
                  </a:schemeClr>
                </a:solidFill>
                <a:latin typeface="Franklin Gothic Book" pitchFamily="34" charset="0"/>
              </a:rPr>
              <a:t> Biochemical Pvt. Ltd.</a:t>
            </a:r>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1800" b="1" dirty="0" smtClean="0">
                <a:solidFill>
                  <a:srgbClr val="002060"/>
                </a:solidFill>
                <a:latin typeface="Franklin Gothic Book" pitchFamily="34" charset="0"/>
              </a:rPr>
              <a:t>	</a:t>
            </a:r>
            <a:r>
              <a:rPr lang="en-US" sz="2000" b="1" dirty="0" smtClean="0">
                <a:solidFill>
                  <a:srgbClr val="002060"/>
                </a:solidFill>
                <a:latin typeface="Franklin Gothic Book" pitchFamily="34" charset="0"/>
              </a:rPr>
              <a:t>M/s </a:t>
            </a:r>
            <a:r>
              <a:rPr lang="en-US" sz="2000" b="1" dirty="0" err="1" smtClean="0">
                <a:solidFill>
                  <a:srgbClr val="002060"/>
                </a:solidFill>
                <a:latin typeface="Franklin Gothic Book" pitchFamily="34" charset="0"/>
              </a:rPr>
              <a:t>Aeka</a:t>
            </a:r>
            <a:r>
              <a:rPr lang="en-US" sz="2000" b="1" dirty="0" smtClean="0">
                <a:solidFill>
                  <a:srgbClr val="002060"/>
                </a:solidFill>
                <a:latin typeface="Franklin Gothic Book" pitchFamily="34" charset="0"/>
              </a:rPr>
              <a:t> </a:t>
            </a:r>
            <a:r>
              <a:rPr lang="en-US" sz="2000" b="1" dirty="0" err="1" smtClean="0">
                <a:solidFill>
                  <a:srgbClr val="002060"/>
                </a:solidFill>
                <a:latin typeface="Franklin Gothic Book" pitchFamily="34" charset="0"/>
              </a:rPr>
              <a:t>Biochemicals</a:t>
            </a:r>
            <a:r>
              <a:rPr lang="en-US" sz="2000" b="1" dirty="0" smtClean="0">
                <a:solidFill>
                  <a:srgbClr val="002060"/>
                </a:solidFill>
                <a:latin typeface="Franklin Gothic Book" pitchFamily="34" charset="0"/>
              </a:rPr>
              <a:t> Pvt. Ltd. was founded by Ms. </a:t>
            </a:r>
            <a:r>
              <a:rPr lang="en-US" sz="2000" b="1" dirty="0" err="1" smtClean="0">
                <a:solidFill>
                  <a:srgbClr val="002060"/>
                </a:solidFill>
                <a:latin typeface="Franklin Gothic Book" pitchFamily="34" charset="0"/>
              </a:rPr>
              <a:t>Aardra</a:t>
            </a:r>
            <a:r>
              <a:rPr lang="en-US" sz="2000" b="1" dirty="0" smtClean="0">
                <a:solidFill>
                  <a:srgbClr val="002060"/>
                </a:solidFill>
                <a:latin typeface="Franklin Gothic Book" pitchFamily="34" charset="0"/>
              </a:rPr>
              <a:t> Chandra </a:t>
            </a:r>
            <a:r>
              <a:rPr lang="en-US" sz="2000" b="1" dirty="0" err="1" smtClean="0">
                <a:solidFill>
                  <a:srgbClr val="002060"/>
                </a:solidFill>
                <a:latin typeface="Franklin Gothic Book" pitchFamily="34" charset="0"/>
              </a:rPr>
              <a:t>Mouli</a:t>
            </a:r>
            <a:r>
              <a:rPr lang="en-US" sz="2000" b="1" dirty="0" smtClean="0">
                <a:solidFill>
                  <a:srgbClr val="002060"/>
                </a:solidFill>
                <a:latin typeface="Franklin Gothic Book" pitchFamily="34" charset="0"/>
              </a:rPr>
              <a:t> with financial assistance from KFC.  The unit undertakes research into and manufacture of biotechnological, biochemical &amp; enzymatic products, chemical products or extracts of biological origin, and environmental solutions, that have application in research, agriculture, environmental remediation and green technology. The first product range from </a:t>
            </a:r>
            <a:r>
              <a:rPr lang="en-US" sz="2000" b="1" dirty="0" err="1" smtClean="0">
                <a:solidFill>
                  <a:srgbClr val="002060"/>
                </a:solidFill>
                <a:latin typeface="Franklin Gothic Book" pitchFamily="34" charset="0"/>
              </a:rPr>
              <a:t>Aeka</a:t>
            </a:r>
            <a:r>
              <a:rPr lang="en-US" sz="2000" b="1" dirty="0" smtClean="0">
                <a:solidFill>
                  <a:srgbClr val="002060"/>
                </a:solidFill>
                <a:latin typeface="Franklin Gothic Book" pitchFamily="34" charset="0"/>
              </a:rPr>
              <a:t> is a series of microbial plant growth promoters for organic and chemical-free agriculture, for all scales, from house gardens to plantations. </a:t>
            </a:r>
          </a:p>
          <a:p>
            <a:pPr algn="just">
              <a:buNone/>
            </a:pPr>
            <a:endParaRPr lang="en-US" sz="2000" b="1" dirty="0" smtClean="0">
              <a:solidFill>
                <a:srgbClr val="002060"/>
              </a:solidFill>
              <a:latin typeface="Franklin Gothic Book" pitchFamily="34" charset="0"/>
            </a:endParaRPr>
          </a:p>
          <a:p>
            <a:pPr algn="just">
              <a:buNone/>
            </a:pPr>
            <a:r>
              <a:rPr lang="en-US" sz="2000" b="1" dirty="0" smtClean="0">
                <a:solidFill>
                  <a:srgbClr val="002060"/>
                </a:solidFill>
                <a:latin typeface="Franklin Gothic Book" pitchFamily="34" charset="0"/>
              </a:rPr>
              <a:t>	This lab has been granted the Green Category license under the Kerala State Pollution Control Board. The facility depends on solar power as its primary power source.</a:t>
            </a:r>
          </a:p>
          <a:p>
            <a:endParaRPr lang="en-US" sz="3800" b="1" dirty="0" smtClean="0">
              <a:solidFill>
                <a:srgbClr val="002060"/>
              </a:solidFill>
              <a:latin typeface="Franklin Gothic Book"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Kerala Financial Corporation {KFC}</a:t>
            </a:r>
            <a:br>
              <a:rPr lang="en-US" sz="3600" b="1" u="sng" dirty="0" smtClean="0">
                <a:solidFill>
                  <a:schemeClr val="accent3">
                    <a:lumMod val="50000"/>
                  </a:schemeClr>
                </a:solidFill>
                <a:latin typeface="Franklin Gothic Book" pitchFamily="34" charset="0"/>
              </a:rPr>
            </a:br>
            <a:r>
              <a:rPr lang="en-US" sz="3600" b="1" u="sng" dirty="0" err="1" smtClean="0">
                <a:solidFill>
                  <a:schemeClr val="accent3">
                    <a:lumMod val="50000"/>
                  </a:schemeClr>
                </a:solidFill>
                <a:latin typeface="Franklin Gothic Book" pitchFamily="34" charset="0"/>
              </a:rPr>
              <a:t>Thiruvananthapuram</a:t>
            </a:r>
            <a:r>
              <a:rPr lang="en-US" sz="3600" b="1" u="sng" dirty="0" smtClean="0">
                <a:solidFill>
                  <a:schemeClr val="accent3">
                    <a:lumMod val="50000"/>
                  </a:schemeClr>
                </a:solidFill>
                <a:latin typeface="Franklin Gothic Book" pitchFamily="34" charset="0"/>
              </a:rPr>
              <a:t>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Somatheeram</a:t>
            </a:r>
            <a:r>
              <a:rPr lang="en-US" sz="3600" b="1" dirty="0" smtClean="0">
                <a:solidFill>
                  <a:schemeClr val="accent3">
                    <a:lumMod val="50000"/>
                  </a:schemeClr>
                </a:solidFill>
                <a:latin typeface="Franklin Gothic Book" pitchFamily="34" charset="0"/>
              </a:rPr>
              <a:t> Beach Resort</a:t>
            </a:r>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2800" b="1" dirty="0" smtClean="0">
                <a:solidFill>
                  <a:srgbClr val="002060"/>
                </a:solidFill>
                <a:latin typeface="Franklin Gothic Book" pitchFamily="34" charset="0"/>
              </a:rPr>
              <a:t>	</a:t>
            </a:r>
            <a:endParaRPr lang="en-US" sz="3800" b="1" dirty="0" smtClean="0">
              <a:solidFill>
                <a:srgbClr val="002060"/>
              </a:solidFill>
              <a:latin typeface="Franklin Gothic Book" pitchFamily="34" charset="0"/>
            </a:endParaRPr>
          </a:p>
        </p:txBody>
      </p:sp>
      <p:pic>
        <p:nvPicPr>
          <p:cNvPr id="29698" name="Picture 2" descr="http://somatheeram.in/userfiles/suits/thumb_14473932560324400014473932568565garden_cottage_view.jpg"/>
          <p:cNvPicPr>
            <a:picLocks noChangeAspect="1" noChangeArrowheads="1"/>
          </p:cNvPicPr>
          <p:nvPr/>
        </p:nvPicPr>
        <p:blipFill>
          <a:blip r:embed="rId2"/>
          <a:srcRect/>
          <a:stretch>
            <a:fillRect/>
          </a:stretch>
        </p:blipFill>
        <p:spPr bwMode="auto">
          <a:xfrm>
            <a:off x="4643438" y="2241561"/>
            <a:ext cx="3857652" cy="3753415"/>
          </a:xfrm>
          <a:prstGeom prst="rect">
            <a:avLst/>
          </a:prstGeom>
          <a:noFill/>
        </p:spPr>
      </p:pic>
      <p:pic>
        <p:nvPicPr>
          <p:cNvPr id="29700" name="Picture 4" descr="http://somatheeram.in/userfiles/suits/thumb_1441871048314156001441871048359336.jpg"/>
          <p:cNvPicPr>
            <a:picLocks noChangeAspect="1" noChangeArrowheads="1"/>
          </p:cNvPicPr>
          <p:nvPr/>
        </p:nvPicPr>
        <p:blipFill>
          <a:blip r:embed="rId3"/>
          <a:srcRect/>
          <a:stretch>
            <a:fillRect/>
          </a:stretch>
        </p:blipFill>
        <p:spPr bwMode="auto">
          <a:xfrm>
            <a:off x="214282" y="2285992"/>
            <a:ext cx="4071966" cy="364333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smtClean="0">
                <a:solidFill>
                  <a:schemeClr val="accent3">
                    <a:lumMod val="50000"/>
                  </a:schemeClr>
                </a:solidFill>
                <a:latin typeface="Franklin Gothic Book" pitchFamily="34" charset="0"/>
              </a:rPr>
              <a:t>Kerala Financial Corporation {KFC}</a:t>
            </a:r>
            <a:br>
              <a:rPr lang="en-US" sz="3600" b="1" u="sng" dirty="0" smtClean="0">
                <a:solidFill>
                  <a:schemeClr val="accent3">
                    <a:lumMod val="50000"/>
                  </a:schemeClr>
                </a:solidFill>
                <a:latin typeface="Franklin Gothic Book" pitchFamily="34" charset="0"/>
              </a:rPr>
            </a:br>
            <a:r>
              <a:rPr lang="en-US" sz="3600" b="1" u="sng" dirty="0" err="1" smtClean="0">
                <a:solidFill>
                  <a:schemeClr val="accent3">
                    <a:lumMod val="50000"/>
                  </a:schemeClr>
                </a:solidFill>
                <a:latin typeface="Franklin Gothic Book" pitchFamily="34" charset="0"/>
              </a:rPr>
              <a:t>Thiruvananthapuram</a:t>
            </a:r>
            <a:r>
              <a:rPr lang="en-US" sz="3600" b="1" u="sng" dirty="0" smtClean="0">
                <a:solidFill>
                  <a:schemeClr val="accent3">
                    <a:lumMod val="50000"/>
                  </a:schemeClr>
                </a:solidFill>
                <a:latin typeface="Franklin Gothic Book" pitchFamily="34" charset="0"/>
              </a:rPr>
              <a:t>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Somatheeram</a:t>
            </a:r>
            <a:r>
              <a:rPr lang="en-US" sz="3600" b="1" dirty="0" smtClean="0">
                <a:solidFill>
                  <a:schemeClr val="accent3">
                    <a:lumMod val="50000"/>
                  </a:schemeClr>
                </a:solidFill>
                <a:latin typeface="Franklin Gothic Book" pitchFamily="34" charset="0"/>
              </a:rPr>
              <a:t> Beach Resort</a:t>
            </a:r>
          </a:p>
        </p:txBody>
      </p:sp>
      <p:sp>
        <p:nvSpPr>
          <p:cNvPr id="3" name="Content Placeholder 2"/>
          <p:cNvSpPr>
            <a:spLocks noGrp="1"/>
          </p:cNvSpPr>
          <p:nvPr>
            <p:ph idx="1"/>
          </p:nvPr>
        </p:nvSpPr>
        <p:spPr>
          <a:xfrm>
            <a:off x="142844" y="1785926"/>
            <a:ext cx="8786874" cy="4929221"/>
          </a:xfrm>
        </p:spPr>
        <p:txBody>
          <a:bodyPr>
            <a:normAutofit fontScale="40000" lnSpcReduction="20000"/>
          </a:bodyPr>
          <a:lstStyle/>
          <a:p>
            <a:endParaRPr lang="en-US" sz="4000" dirty="0" smtClean="0"/>
          </a:p>
          <a:p>
            <a:pPr algn="just">
              <a:buNone/>
            </a:pPr>
            <a:r>
              <a:rPr lang="en-US" sz="6400" b="1" dirty="0" smtClean="0">
                <a:solidFill>
                  <a:srgbClr val="002060"/>
                </a:solidFill>
                <a:latin typeface="Franklin Gothic Book" pitchFamily="34" charset="0"/>
              </a:rPr>
              <a:t>	</a:t>
            </a:r>
            <a:r>
              <a:rPr lang="en-US" sz="6200" b="1" dirty="0" smtClean="0">
                <a:solidFill>
                  <a:srgbClr val="002060"/>
                </a:solidFill>
                <a:latin typeface="Franklin Gothic Book" pitchFamily="34" charset="0"/>
              </a:rPr>
              <a:t>With the objective of combining </a:t>
            </a:r>
            <a:r>
              <a:rPr lang="en-US" sz="6200" b="1" dirty="0" err="1" smtClean="0">
                <a:solidFill>
                  <a:srgbClr val="002060"/>
                </a:solidFill>
                <a:latin typeface="Franklin Gothic Book" pitchFamily="34" charset="0"/>
              </a:rPr>
              <a:t>Ayurveda</a:t>
            </a:r>
            <a:r>
              <a:rPr lang="en-US" sz="6200" b="1" dirty="0" smtClean="0">
                <a:solidFill>
                  <a:srgbClr val="002060"/>
                </a:solidFill>
                <a:latin typeface="Franklin Gothic Book" pitchFamily="34" charset="0"/>
              </a:rPr>
              <a:t> and Tourism, Shri Baby Mathew founded  the </a:t>
            </a:r>
            <a:r>
              <a:rPr lang="en-US" sz="6200" b="1" dirty="0" err="1" smtClean="0">
                <a:solidFill>
                  <a:srgbClr val="002060"/>
                </a:solidFill>
                <a:latin typeface="Franklin Gothic Book" pitchFamily="34" charset="0"/>
              </a:rPr>
              <a:t>Somatheeram</a:t>
            </a:r>
            <a:r>
              <a:rPr lang="en-US" sz="6200" b="1" dirty="0" smtClean="0">
                <a:solidFill>
                  <a:srgbClr val="002060"/>
                </a:solidFill>
                <a:latin typeface="Franklin Gothic Book" pitchFamily="34" charset="0"/>
              </a:rPr>
              <a:t> Research Institute &amp; </a:t>
            </a:r>
            <a:r>
              <a:rPr lang="en-US" sz="6200" b="1" dirty="0" err="1" smtClean="0">
                <a:solidFill>
                  <a:srgbClr val="002060"/>
                </a:solidFill>
                <a:latin typeface="Franklin Gothic Book" pitchFamily="34" charset="0"/>
              </a:rPr>
              <a:t>Ayurveda</a:t>
            </a:r>
            <a:r>
              <a:rPr lang="en-US" sz="6200" b="1" dirty="0" smtClean="0">
                <a:solidFill>
                  <a:srgbClr val="002060"/>
                </a:solidFill>
                <a:latin typeface="Franklin Gothic Book" pitchFamily="34" charset="0"/>
              </a:rPr>
              <a:t> Hospital in the year 1985.  It is  the world’s first ever </a:t>
            </a:r>
            <a:r>
              <a:rPr lang="en-US" sz="6200" b="1" dirty="0" err="1" smtClean="0">
                <a:solidFill>
                  <a:srgbClr val="002060"/>
                </a:solidFill>
                <a:latin typeface="Franklin Gothic Book" pitchFamily="34" charset="0"/>
              </a:rPr>
              <a:t>Ayurvedic</a:t>
            </a:r>
            <a:r>
              <a:rPr lang="en-US" sz="6200" b="1" dirty="0" smtClean="0">
                <a:solidFill>
                  <a:srgbClr val="002060"/>
                </a:solidFill>
                <a:latin typeface="Franklin Gothic Book" pitchFamily="34" charset="0"/>
              </a:rPr>
              <a:t> Hospital in a Resort Ambience and provides holistic treatment which includes yoga and meditation.   The luxurious accommodation facilities at </a:t>
            </a:r>
            <a:r>
              <a:rPr lang="en-US" sz="6200" b="1" dirty="0" err="1" smtClean="0">
                <a:solidFill>
                  <a:srgbClr val="002060"/>
                </a:solidFill>
                <a:latin typeface="Franklin Gothic Book" pitchFamily="34" charset="0"/>
              </a:rPr>
              <a:t>Somatheeram</a:t>
            </a:r>
            <a:r>
              <a:rPr lang="en-US" sz="6200" b="1" dirty="0" smtClean="0">
                <a:solidFill>
                  <a:srgbClr val="002060"/>
                </a:solidFill>
                <a:latin typeface="Franklin Gothic Book" pitchFamily="34" charset="0"/>
              </a:rPr>
              <a:t> are built with a touch of Kerala tradition.  Cultural  performances provide a good entertainment to the visitors.</a:t>
            </a:r>
          </a:p>
          <a:p>
            <a:endParaRPr lang="en-US" sz="6200" b="1" dirty="0" smtClean="0">
              <a:solidFill>
                <a:srgbClr val="002060"/>
              </a:solidFill>
              <a:latin typeface="Franklin Gothic Book" pitchFamily="34" charset="0"/>
            </a:endParaRPr>
          </a:p>
          <a:p>
            <a:pPr lvl="0" algn="just">
              <a:buNone/>
            </a:pPr>
            <a:r>
              <a:rPr lang="en-US" sz="6200" b="1" dirty="0" smtClean="0">
                <a:solidFill>
                  <a:srgbClr val="002060"/>
                </a:solidFill>
                <a:latin typeface="Franklin Gothic Book" pitchFamily="34" charset="0"/>
              </a:rPr>
              <a:t>	The resort has won many national, international and State awards for excellence in </a:t>
            </a:r>
            <a:r>
              <a:rPr lang="en-US" sz="6200" b="1" dirty="0" err="1" smtClean="0">
                <a:solidFill>
                  <a:srgbClr val="002060"/>
                </a:solidFill>
                <a:latin typeface="Franklin Gothic Book" pitchFamily="34" charset="0"/>
              </a:rPr>
              <a:t>Ayurvedic</a:t>
            </a:r>
            <a:r>
              <a:rPr lang="en-US" sz="6200" b="1" dirty="0" smtClean="0">
                <a:solidFill>
                  <a:srgbClr val="002060"/>
                </a:solidFill>
                <a:latin typeface="Franklin Gothic Book" pitchFamily="34" charset="0"/>
              </a:rPr>
              <a:t> Treatments.  It has been classified as a Heritage </a:t>
            </a:r>
            <a:r>
              <a:rPr lang="en-US" sz="6200" b="1" dirty="0" err="1" smtClean="0">
                <a:solidFill>
                  <a:srgbClr val="002060"/>
                </a:solidFill>
                <a:latin typeface="Franklin Gothic Book" pitchFamily="34" charset="0"/>
              </a:rPr>
              <a:t>Ayurveda</a:t>
            </a:r>
            <a:r>
              <a:rPr lang="en-US" sz="6200" b="1" dirty="0" smtClean="0">
                <a:solidFill>
                  <a:srgbClr val="002060"/>
                </a:solidFill>
                <a:latin typeface="Franklin Gothic Book" pitchFamily="34" charset="0"/>
              </a:rPr>
              <a:t> Resort and is an eco friendly venture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714512"/>
          </a:xfrm>
        </p:spPr>
        <p:txBody>
          <a:bodyPr>
            <a:noAutofit/>
          </a:bodyPr>
          <a:lstStyle/>
          <a:p>
            <a:r>
              <a:rPr lang="en-US" sz="3600" b="1" u="sng" dirty="0" smtClean="0">
                <a:solidFill>
                  <a:schemeClr val="accent3">
                    <a:lumMod val="50000"/>
                  </a:schemeClr>
                </a:solidFill>
                <a:latin typeface="Franklin Gothic Book" pitchFamily="34" charset="0"/>
              </a:rPr>
              <a:t>Kerala Financial Corporation {KFC}</a:t>
            </a:r>
            <a:br>
              <a:rPr lang="en-US" sz="3600" b="1" u="sng" dirty="0" smtClean="0">
                <a:solidFill>
                  <a:schemeClr val="accent3">
                    <a:lumMod val="50000"/>
                  </a:schemeClr>
                </a:solidFill>
                <a:latin typeface="Franklin Gothic Book" pitchFamily="34" charset="0"/>
              </a:rPr>
            </a:br>
            <a:r>
              <a:rPr lang="en-US" sz="3600" b="1" u="sng" dirty="0" err="1" smtClean="0">
                <a:solidFill>
                  <a:schemeClr val="accent3">
                    <a:lumMod val="50000"/>
                  </a:schemeClr>
                </a:solidFill>
                <a:latin typeface="Franklin Gothic Book" pitchFamily="34" charset="0"/>
              </a:rPr>
              <a:t>Thiruvananthapuram</a:t>
            </a:r>
            <a:r>
              <a:rPr lang="en-US" sz="3600" b="1" u="sng" dirty="0" smtClean="0">
                <a:solidFill>
                  <a:schemeClr val="accent3">
                    <a:lumMod val="50000"/>
                  </a:schemeClr>
                </a:solidFill>
                <a:latin typeface="Franklin Gothic Book" pitchFamily="34" charset="0"/>
              </a:rPr>
              <a:t>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Hailstone Innovations</a:t>
            </a:r>
          </a:p>
        </p:txBody>
      </p:sp>
      <p:sp>
        <p:nvSpPr>
          <p:cNvPr id="6" name="TextBox 5"/>
          <p:cNvSpPr txBox="1"/>
          <p:nvPr/>
        </p:nvSpPr>
        <p:spPr>
          <a:xfrm>
            <a:off x="285720" y="2143116"/>
            <a:ext cx="8501122" cy="4031873"/>
          </a:xfrm>
          <a:prstGeom prst="rect">
            <a:avLst/>
          </a:prstGeom>
          <a:noFill/>
        </p:spPr>
        <p:txBody>
          <a:bodyPr wrap="square" rtlCol="0">
            <a:spAutoFit/>
          </a:bodyPr>
          <a:lstStyle/>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a:p>
            <a:pPr algn="just"/>
            <a:r>
              <a:rPr lang="en-US" sz="3200" b="1" dirty="0" smtClean="0">
                <a:solidFill>
                  <a:srgbClr val="002060"/>
                </a:solidFill>
                <a:latin typeface="Franklin Gothic Book" pitchFamily="34" charset="0"/>
              </a:rPr>
              <a:t>M/s Hailstone Innovations was established by Shri R. J. Williams with financial assistance from KFC.  The unit enjoys a good reputation in the market and is prompt in its repayment. </a:t>
            </a:r>
          </a:p>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err="1" smtClean="0">
                <a:solidFill>
                  <a:schemeClr val="accent3">
                    <a:lumMod val="50000"/>
                  </a:schemeClr>
                </a:solidFill>
                <a:latin typeface="Franklin Gothic Book" pitchFamily="34" charset="0"/>
              </a:rPr>
              <a:t>Tamilnadu</a:t>
            </a:r>
            <a:r>
              <a:rPr lang="en-US" sz="3600" b="1" u="sng" dirty="0" smtClean="0">
                <a:solidFill>
                  <a:schemeClr val="accent3">
                    <a:lumMod val="50000"/>
                  </a:schemeClr>
                </a:solidFill>
                <a:latin typeface="Franklin Gothic Book" pitchFamily="34" charset="0"/>
              </a:rPr>
              <a:t> Industrial Investment Corporation Limited {TIIC}, Chennai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E Bags</a:t>
            </a:r>
          </a:p>
        </p:txBody>
      </p:sp>
      <p:pic>
        <p:nvPicPr>
          <p:cNvPr id="43009" name="Picture 1" descr="E:\Desktop\My Document\COSIDICI NATIONAL AWARD 2018 GOA\TIIC\TIIC~ E BAGS\E.BAGS partner Padmapriya  PHOTO.jpg"/>
          <p:cNvPicPr>
            <a:picLocks noChangeAspect="1" noChangeArrowheads="1"/>
          </p:cNvPicPr>
          <p:nvPr/>
        </p:nvPicPr>
        <p:blipFill>
          <a:blip r:embed="rId2" cstate="print"/>
          <a:srcRect/>
          <a:stretch>
            <a:fillRect/>
          </a:stretch>
        </p:blipFill>
        <p:spPr bwMode="auto">
          <a:xfrm>
            <a:off x="285720" y="1785926"/>
            <a:ext cx="1728000" cy="2160000"/>
          </a:xfrm>
          <a:prstGeom prst="rect">
            <a:avLst/>
          </a:prstGeom>
          <a:noFill/>
        </p:spPr>
      </p:pic>
      <p:pic>
        <p:nvPicPr>
          <p:cNvPr id="43010" name="Picture 2" descr="E:\Desktop\My Document\COSIDICI NATIONAL AWARD 2018 GOA\TIIC\TIIC~ E BAGS\E.BAGS partner nithya photo.jpg"/>
          <p:cNvPicPr>
            <a:picLocks noChangeAspect="1" noChangeArrowheads="1"/>
          </p:cNvPicPr>
          <p:nvPr/>
        </p:nvPicPr>
        <p:blipFill>
          <a:blip r:embed="rId3"/>
          <a:srcRect l="41304" t="38051" r="47334" b="42647"/>
          <a:stretch>
            <a:fillRect/>
          </a:stretch>
        </p:blipFill>
        <p:spPr bwMode="auto">
          <a:xfrm>
            <a:off x="272113" y="4357694"/>
            <a:ext cx="1728119" cy="2134736"/>
          </a:xfrm>
          <a:prstGeom prst="rect">
            <a:avLst/>
          </a:prstGeom>
          <a:noFill/>
        </p:spPr>
      </p:pic>
      <p:sp>
        <p:nvSpPr>
          <p:cNvPr id="6" name="TextBox 5"/>
          <p:cNvSpPr txBox="1"/>
          <p:nvPr/>
        </p:nvSpPr>
        <p:spPr>
          <a:xfrm>
            <a:off x="71406" y="3857628"/>
            <a:ext cx="2428892"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Smt. V. </a:t>
            </a:r>
            <a:r>
              <a:rPr lang="en-US" sz="2000" b="1" dirty="0" err="1" smtClean="0">
                <a:solidFill>
                  <a:srgbClr val="002060"/>
                </a:solidFill>
                <a:latin typeface="Franklin Gothic Book" pitchFamily="34" charset="0"/>
              </a:rPr>
              <a:t>Padmapriya</a:t>
            </a:r>
            <a:endParaRPr lang="en-US" sz="2000" dirty="0"/>
          </a:p>
        </p:txBody>
      </p:sp>
      <p:sp>
        <p:nvSpPr>
          <p:cNvPr id="7" name="TextBox 6"/>
          <p:cNvSpPr txBox="1"/>
          <p:nvPr/>
        </p:nvSpPr>
        <p:spPr>
          <a:xfrm>
            <a:off x="142844" y="6429396"/>
            <a:ext cx="2071702"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Smt. S. </a:t>
            </a:r>
            <a:r>
              <a:rPr lang="en-US" sz="2000" b="1" dirty="0" err="1" smtClean="0">
                <a:solidFill>
                  <a:srgbClr val="002060"/>
                </a:solidFill>
                <a:latin typeface="Franklin Gothic Book" pitchFamily="34" charset="0"/>
              </a:rPr>
              <a:t>Nithya</a:t>
            </a:r>
            <a:endParaRPr lang="en-US" sz="2000" dirty="0"/>
          </a:p>
        </p:txBody>
      </p:sp>
      <p:pic>
        <p:nvPicPr>
          <p:cNvPr id="43011" name="Picture 3" descr="E:\Desktop\My Document\COSIDICI NATIONAL AWARD 2018 GOA\TIIC\TIIC~ E BAGS\E.BAGS4.JPG"/>
          <p:cNvPicPr>
            <a:picLocks noChangeAspect="1" noChangeArrowheads="1"/>
          </p:cNvPicPr>
          <p:nvPr/>
        </p:nvPicPr>
        <p:blipFill>
          <a:blip r:embed="rId4"/>
          <a:srcRect/>
          <a:stretch>
            <a:fillRect/>
          </a:stretch>
        </p:blipFill>
        <p:spPr bwMode="auto">
          <a:xfrm>
            <a:off x="2928926" y="1766901"/>
            <a:ext cx="5986466" cy="4805371"/>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err="1" smtClean="0">
                <a:solidFill>
                  <a:schemeClr val="accent3">
                    <a:lumMod val="50000"/>
                  </a:schemeClr>
                </a:solidFill>
                <a:latin typeface="Franklin Gothic Book" pitchFamily="34" charset="0"/>
              </a:rPr>
              <a:t>Tamilnadu</a:t>
            </a:r>
            <a:r>
              <a:rPr lang="en-US" sz="3600" b="1" u="sng" dirty="0" smtClean="0">
                <a:solidFill>
                  <a:schemeClr val="accent3">
                    <a:lumMod val="50000"/>
                  </a:schemeClr>
                </a:solidFill>
                <a:latin typeface="Franklin Gothic Book" pitchFamily="34" charset="0"/>
              </a:rPr>
              <a:t> Industrial Investment Corporation Limited {TIIC}, Chennai</a:t>
            </a:r>
            <a:r>
              <a:rPr lang="en-US" sz="3600" b="1" dirty="0" smtClean="0">
                <a:solidFill>
                  <a:schemeClr val="accent3">
                    <a:lumMod val="50000"/>
                  </a:schemeClr>
                </a:solidFill>
                <a:latin typeface="Franklin Gothic Book" pitchFamily="34" charset="0"/>
              </a:rPr>
              <a:t>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E Bags</a:t>
            </a:r>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2600" b="1" dirty="0" smtClean="0">
                <a:solidFill>
                  <a:srgbClr val="002060"/>
                </a:solidFill>
                <a:latin typeface="Franklin Gothic Book" pitchFamily="34" charset="0"/>
              </a:rPr>
              <a:t>	</a:t>
            </a:r>
            <a:r>
              <a:rPr lang="en-US" sz="3100" b="1" dirty="0" smtClean="0">
                <a:solidFill>
                  <a:srgbClr val="002060"/>
                </a:solidFill>
                <a:latin typeface="Franklin Gothic Book" pitchFamily="34" charset="0"/>
              </a:rPr>
              <a:t>Smt. V. </a:t>
            </a:r>
            <a:r>
              <a:rPr lang="en-US" sz="3100" b="1" dirty="0" err="1" smtClean="0">
                <a:solidFill>
                  <a:srgbClr val="002060"/>
                </a:solidFill>
                <a:latin typeface="Franklin Gothic Book" pitchFamily="34" charset="0"/>
              </a:rPr>
              <a:t>Padmapriya</a:t>
            </a:r>
            <a:r>
              <a:rPr lang="en-US" sz="3100" b="1" dirty="0" smtClean="0">
                <a:solidFill>
                  <a:srgbClr val="002060"/>
                </a:solidFill>
                <a:latin typeface="Franklin Gothic Book" pitchFamily="34" charset="0"/>
              </a:rPr>
              <a:t> and Smt. S. </a:t>
            </a:r>
            <a:r>
              <a:rPr lang="en-US" sz="3100" b="1" dirty="0" err="1" smtClean="0">
                <a:solidFill>
                  <a:srgbClr val="002060"/>
                </a:solidFill>
                <a:latin typeface="Franklin Gothic Book" pitchFamily="34" charset="0"/>
              </a:rPr>
              <a:t>Nithya</a:t>
            </a:r>
            <a:r>
              <a:rPr lang="en-US" sz="3100" b="1" dirty="0" smtClean="0">
                <a:solidFill>
                  <a:srgbClr val="002060"/>
                </a:solidFill>
                <a:latin typeface="Franklin Gothic Book" pitchFamily="34" charset="0"/>
              </a:rPr>
              <a:t> promoted M/s E Bags with financial assistance from TIIC to manufacture  shopping bags, commercial bags and other bag items by using Non-woven fabrics.  They are first generation entrepreneurs and were first given assistance under the NEEDS scheme of TIIC.  The unit has achieved a turnover of nearly Rs.10 </a:t>
            </a:r>
            <a:r>
              <a:rPr lang="en-US" sz="3100" b="1" dirty="0" err="1" smtClean="0">
                <a:solidFill>
                  <a:srgbClr val="002060"/>
                </a:solidFill>
                <a:latin typeface="Franklin Gothic Book" pitchFamily="34" charset="0"/>
              </a:rPr>
              <a:t>crores</a:t>
            </a:r>
            <a:r>
              <a:rPr lang="en-US" sz="3100" b="1" dirty="0" smtClean="0">
                <a:solidFill>
                  <a:srgbClr val="002060"/>
                </a:solidFill>
                <a:latin typeface="Franklin Gothic Book" pitchFamily="34" charset="0"/>
              </a:rPr>
              <a:t> per annum.  Their future plans include export of their products</a:t>
            </a:r>
            <a:r>
              <a:rPr lang="en-US" sz="2600" b="1" dirty="0" smtClean="0">
                <a:solidFill>
                  <a:srgbClr val="002060"/>
                </a:solidFill>
                <a:latin typeface="Franklin Gothic Book" pitchFamily="34" charset="0"/>
              </a:rPr>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err="1" smtClean="0">
                <a:solidFill>
                  <a:schemeClr val="accent3">
                    <a:lumMod val="50000"/>
                  </a:schemeClr>
                </a:solidFill>
                <a:latin typeface="Franklin Gothic Book" pitchFamily="34" charset="0"/>
              </a:rPr>
              <a:t>Tamilnadu</a:t>
            </a:r>
            <a:r>
              <a:rPr lang="en-US" sz="3600" b="1" u="sng" dirty="0" smtClean="0">
                <a:solidFill>
                  <a:schemeClr val="accent3">
                    <a:lumMod val="50000"/>
                  </a:schemeClr>
                </a:solidFill>
                <a:latin typeface="Franklin Gothic Book" pitchFamily="34" charset="0"/>
              </a:rPr>
              <a:t> Industrial Investment Corporation Limited {TIIC}, Chennai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R K Metal </a:t>
            </a:r>
            <a:r>
              <a:rPr lang="en-US" sz="3600" b="1" dirty="0" err="1" smtClean="0">
                <a:solidFill>
                  <a:schemeClr val="accent3">
                    <a:lumMod val="50000"/>
                  </a:schemeClr>
                </a:solidFill>
                <a:latin typeface="Franklin Gothic Book" pitchFamily="34" charset="0"/>
              </a:rPr>
              <a:t>Roofings</a:t>
            </a:r>
            <a:r>
              <a:rPr lang="en-US" sz="3600" b="1" dirty="0" smtClean="0">
                <a:solidFill>
                  <a:schemeClr val="accent3">
                    <a:lumMod val="50000"/>
                  </a:schemeClr>
                </a:solidFill>
                <a:latin typeface="Franklin Gothic Book" pitchFamily="34" charset="0"/>
              </a:rPr>
              <a:t> Pvt. Ltd.</a:t>
            </a:r>
          </a:p>
        </p:txBody>
      </p:sp>
      <p:pic>
        <p:nvPicPr>
          <p:cNvPr id="40961" name="Picture 1" descr="E:\Desktop\My Document\COSIDICI NATIONAL AWARD 2018 GOA\TIIC\TIIC~ RK METALS\RK METAL MANAGING DIRECTOR-K.ARCHUNAN.jpg"/>
          <p:cNvPicPr>
            <a:picLocks noGrp="1" noChangeAspect="1" noChangeArrowheads="1"/>
          </p:cNvPicPr>
          <p:nvPr>
            <p:ph idx="1"/>
          </p:nvPr>
        </p:nvPicPr>
        <p:blipFill>
          <a:blip r:embed="rId2"/>
          <a:srcRect r="5256" b="9091"/>
          <a:stretch>
            <a:fillRect/>
          </a:stretch>
        </p:blipFill>
        <p:spPr bwMode="auto">
          <a:xfrm>
            <a:off x="357157" y="1928802"/>
            <a:ext cx="1785951" cy="2357454"/>
          </a:xfrm>
          <a:prstGeom prst="rect">
            <a:avLst/>
          </a:prstGeom>
          <a:noFill/>
        </p:spPr>
      </p:pic>
      <p:sp>
        <p:nvSpPr>
          <p:cNvPr id="5" name="TextBox 4"/>
          <p:cNvSpPr txBox="1"/>
          <p:nvPr/>
        </p:nvSpPr>
        <p:spPr>
          <a:xfrm>
            <a:off x="214282" y="4286256"/>
            <a:ext cx="2071702"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Shri K. </a:t>
            </a:r>
            <a:r>
              <a:rPr lang="en-US" sz="2000" b="1" dirty="0" err="1" smtClean="0">
                <a:solidFill>
                  <a:srgbClr val="002060"/>
                </a:solidFill>
                <a:latin typeface="Franklin Gothic Book" pitchFamily="34" charset="0"/>
              </a:rPr>
              <a:t>Archunan</a:t>
            </a:r>
            <a:endParaRPr lang="en-US" sz="2000" dirty="0"/>
          </a:p>
        </p:txBody>
      </p:sp>
      <p:pic>
        <p:nvPicPr>
          <p:cNvPr id="40962" name="Picture 2" descr="E:\Desktop\My Document\COSIDICI NATIONAL AWARD 2018 GOA\TIIC\TIIC~ RK METALS\RK METAL 1.JPG"/>
          <p:cNvPicPr>
            <a:picLocks noChangeAspect="1" noChangeArrowheads="1"/>
          </p:cNvPicPr>
          <p:nvPr/>
        </p:nvPicPr>
        <p:blipFill>
          <a:blip r:embed="rId3" cstate="print"/>
          <a:srcRect l="4687" t="6250" r="5468" b="10416"/>
          <a:stretch>
            <a:fillRect/>
          </a:stretch>
        </p:blipFill>
        <p:spPr bwMode="auto">
          <a:xfrm>
            <a:off x="2357422" y="1857364"/>
            <a:ext cx="6643734" cy="2428892"/>
          </a:xfrm>
          <a:prstGeom prst="rect">
            <a:avLst/>
          </a:prstGeom>
          <a:noFill/>
        </p:spPr>
      </p:pic>
      <p:pic>
        <p:nvPicPr>
          <p:cNvPr id="40963" name="Picture 3" descr="E:\Desktop\My Document\COSIDICI NATIONAL AWARD 2018 GOA\TIIC\TIIC~ RK METALS\RK METAL 5.jpg"/>
          <p:cNvPicPr>
            <a:picLocks noChangeAspect="1" noChangeArrowheads="1"/>
          </p:cNvPicPr>
          <p:nvPr/>
        </p:nvPicPr>
        <p:blipFill>
          <a:blip r:embed="rId4" cstate="print"/>
          <a:srcRect l="2646" t="6615" r="4749" b="7395"/>
          <a:stretch>
            <a:fillRect/>
          </a:stretch>
        </p:blipFill>
        <p:spPr bwMode="auto">
          <a:xfrm>
            <a:off x="2357422" y="4357694"/>
            <a:ext cx="6643734" cy="2357454"/>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err="1" smtClean="0">
                <a:solidFill>
                  <a:schemeClr val="accent3">
                    <a:lumMod val="50000"/>
                  </a:schemeClr>
                </a:solidFill>
                <a:latin typeface="Franklin Gothic Book" pitchFamily="34" charset="0"/>
              </a:rPr>
              <a:t>Tamilnadu</a:t>
            </a:r>
            <a:r>
              <a:rPr lang="en-US" sz="3600" b="1" u="sng" dirty="0" smtClean="0">
                <a:solidFill>
                  <a:schemeClr val="accent3">
                    <a:lumMod val="50000"/>
                  </a:schemeClr>
                </a:solidFill>
                <a:latin typeface="Franklin Gothic Book" pitchFamily="34" charset="0"/>
              </a:rPr>
              <a:t> Industrial Investment Corporation Limited {TIIC}, Chennai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R K Metal </a:t>
            </a:r>
            <a:r>
              <a:rPr lang="en-US" sz="3600" b="1" dirty="0" err="1" smtClean="0">
                <a:solidFill>
                  <a:schemeClr val="accent3">
                    <a:lumMod val="50000"/>
                  </a:schemeClr>
                </a:solidFill>
                <a:latin typeface="Franklin Gothic Book" pitchFamily="34" charset="0"/>
              </a:rPr>
              <a:t>Roofings</a:t>
            </a:r>
            <a:r>
              <a:rPr lang="en-US" sz="3600" b="1" dirty="0" smtClean="0">
                <a:solidFill>
                  <a:schemeClr val="accent3">
                    <a:lumMod val="50000"/>
                  </a:schemeClr>
                </a:solidFill>
                <a:latin typeface="Franklin Gothic Book" pitchFamily="34" charset="0"/>
              </a:rPr>
              <a:t> Pvt. Ltd.</a:t>
            </a:r>
          </a:p>
        </p:txBody>
      </p:sp>
      <p:sp>
        <p:nvSpPr>
          <p:cNvPr id="3" name="Content Placeholder 2"/>
          <p:cNvSpPr>
            <a:spLocks noGrp="1"/>
          </p:cNvSpPr>
          <p:nvPr>
            <p:ph idx="1"/>
          </p:nvPr>
        </p:nvSpPr>
        <p:spPr>
          <a:xfrm>
            <a:off x="142844" y="2143116"/>
            <a:ext cx="8786874" cy="4572031"/>
          </a:xfrm>
        </p:spPr>
        <p:txBody>
          <a:bodyPr>
            <a:normAutofit fontScale="92500" lnSpcReduction="20000"/>
          </a:bodyPr>
          <a:lstStyle/>
          <a:p>
            <a:pPr algn="just">
              <a:buNone/>
            </a:pPr>
            <a:r>
              <a:rPr lang="en-US" sz="2800" b="1" dirty="0" smtClean="0">
                <a:solidFill>
                  <a:srgbClr val="002060"/>
                </a:solidFill>
                <a:latin typeface="Franklin Gothic Book" pitchFamily="34" charset="0"/>
              </a:rPr>
              <a:t>	Founded by Shri K. </a:t>
            </a:r>
            <a:r>
              <a:rPr lang="en-US" sz="2800" b="1" dirty="0" err="1" smtClean="0">
                <a:solidFill>
                  <a:srgbClr val="002060"/>
                </a:solidFill>
                <a:latin typeface="Franklin Gothic Book" pitchFamily="34" charset="0"/>
              </a:rPr>
              <a:t>Archunan</a:t>
            </a:r>
            <a:r>
              <a:rPr lang="en-US" sz="2800" b="1" dirty="0" smtClean="0">
                <a:solidFill>
                  <a:srgbClr val="002060"/>
                </a:solidFill>
                <a:latin typeface="Franklin Gothic Book" pitchFamily="34" charset="0"/>
              </a:rPr>
              <a:t> with financial assistance from TIIC M/s RK Metal </a:t>
            </a:r>
            <a:r>
              <a:rPr lang="en-US" sz="2800" b="1" dirty="0" err="1" smtClean="0">
                <a:solidFill>
                  <a:srgbClr val="002060"/>
                </a:solidFill>
                <a:latin typeface="Franklin Gothic Book" pitchFamily="34" charset="0"/>
              </a:rPr>
              <a:t>Roofings</a:t>
            </a:r>
            <a:r>
              <a:rPr lang="en-US" sz="2800" b="1" dirty="0" smtClean="0">
                <a:solidFill>
                  <a:srgbClr val="002060"/>
                </a:solidFill>
                <a:latin typeface="Franklin Gothic Book" pitchFamily="34" charset="0"/>
              </a:rPr>
              <a:t> Pvt. Ltd. is involved in the activity of Metal Pressing Work – </a:t>
            </a:r>
            <a:r>
              <a:rPr lang="en-US" sz="2800" b="1" dirty="0" err="1" smtClean="0">
                <a:solidFill>
                  <a:srgbClr val="002060"/>
                </a:solidFill>
                <a:latin typeface="Franklin Gothic Book" pitchFamily="34" charset="0"/>
              </a:rPr>
              <a:t>Galvlume</a:t>
            </a:r>
            <a:r>
              <a:rPr lang="en-US" sz="2800" b="1" dirty="0" smtClean="0">
                <a:solidFill>
                  <a:srgbClr val="002060"/>
                </a:solidFill>
                <a:latin typeface="Franklin Gothic Book" pitchFamily="34" charset="0"/>
              </a:rPr>
              <a:t> Sheet Forming. From a humble turnover of Rs.3.00 </a:t>
            </a:r>
            <a:r>
              <a:rPr lang="en-US" sz="2800" b="1" dirty="0" err="1" smtClean="0">
                <a:solidFill>
                  <a:srgbClr val="002060"/>
                </a:solidFill>
                <a:latin typeface="Franklin Gothic Book" pitchFamily="34" charset="0"/>
              </a:rPr>
              <a:t>lakhs</a:t>
            </a:r>
            <a:r>
              <a:rPr lang="en-US" sz="2800" b="1" dirty="0" smtClean="0">
                <a:solidFill>
                  <a:srgbClr val="002060"/>
                </a:solidFill>
                <a:latin typeface="Franklin Gothic Book" pitchFamily="34" charset="0"/>
              </a:rPr>
              <a:t>  in the year 2004 the unit has achieved a turnover of Rs.35.00 </a:t>
            </a:r>
            <a:r>
              <a:rPr lang="en-US" sz="2800" b="1" dirty="0" err="1" smtClean="0">
                <a:solidFill>
                  <a:srgbClr val="002060"/>
                </a:solidFill>
                <a:latin typeface="Franklin Gothic Book" pitchFamily="34" charset="0"/>
              </a:rPr>
              <a:t>Crores</a:t>
            </a:r>
            <a:r>
              <a:rPr lang="en-US" sz="2800" b="1" dirty="0" smtClean="0">
                <a:solidFill>
                  <a:srgbClr val="002060"/>
                </a:solidFill>
                <a:latin typeface="Franklin Gothic Book" pitchFamily="34" charset="0"/>
              </a:rPr>
              <a:t> in the year 2017.  The unit has been conferred with ISO 9001:2005 certification.  It uses CNC controlled technology with full Automation and has been awarded “STAR PERFORMER AWARD” for South India continuously for the past 3 years for  accomplishing the Target of more than 6000 MT per annum.  Its further plans include Manufacture of Square Steel Tubes used for Shed Fabrication.</a:t>
            </a:r>
            <a:endParaRPr lang="en-US" sz="2800" b="1" dirty="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err="1" smtClean="0">
                <a:solidFill>
                  <a:schemeClr val="accent3">
                    <a:lumMod val="50000"/>
                  </a:schemeClr>
                </a:solidFill>
                <a:latin typeface="Franklin Gothic Book" pitchFamily="34" charset="0"/>
              </a:rPr>
              <a:t>Tamilnadu</a:t>
            </a:r>
            <a:r>
              <a:rPr lang="en-US" sz="3600" b="1" u="sng" dirty="0" smtClean="0">
                <a:solidFill>
                  <a:schemeClr val="accent3">
                    <a:lumMod val="50000"/>
                  </a:schemeClr>
                </a:solidFill>
                <a:latin typeface="Franklin Gothic Book" pitchFamily="34" charset="0"/>
              </a:rPr>
              <a:t> Industrial Investment Corporation Limited {TIIC}, Chennai</a:t>
            </a:r>
            <a:r>
              <a:rPr lang="en-US" sz="3600" b="1" dirty="0" smtClean="0">
                <a:solidFill>
                  <a:schemeClr val="accent3">
                    <a:lumMod val="50000"/>
                  </a:schemeClr>
                </a:solidFill>
                <a:latin typeface="Franklin Gothic Book" pitchFamily="34" charset="0"/>
              </a:rPr>
              <a:t>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500" b="1" dirty="0" err="1" smtClean="0">
                <a:solidFill>
                  <a:schemeClr val="accent3">
                    <a:lumMod val="50000"/>
                  </a:schemeClr>
                </a:solidFill>
                <a:latin typeface="Franklin Gothic Book" pitchFamily="34" charset="0"/>
              </a:rPr>
              <a:t>Copral</a:t>
            </a:r>
            <a:r>
              <a:rPr lang="en-US" sz="3500" b="1" dirty="0" smtClean="0">
                <a:solidFill>
                  <a:schemeClr val="accent3">
                    <a:lumMod val="50000"/>
                  </a:schemeClr>
                </a:solidFill>
                <a:latin typeface="Franklin Gothic Book" pitchFamily="34" charset="0"/>
              </a:rPr>
              <a:t> Insulated Conductors Pvt. Ltd.</a:t>
            </a:r>
          </a:p>
        </p:txBody>
      </p:sp>
      <p:sp>
        <p:nvSpPr>
          <p:cNvPr id="3" name="Content Placeholder 2"/>
          <p:cNvSpPr>
            <a:spLocks noGrp="1"/>
          </p:cNvSpPr>
          <p:nvPr>
            <p:ph idx="1"/>
          </p:nvPr>
        </p:nvSpPr>
        <p:spPr>
          <a:xfrm>
            <a:off x="142844" y="2143116"/>
            <a:ext cx="8786874" cy="4572031"/>
          </a:xfrm>
        </p:spPr>
        <p:txBody>
          <a:bodyPr>
            <a:normAutofit/>
          </a:bodyPr>
          <a:lstStyle/>
          <a:p>
            <a:pPr algn="just">
              <a:buNone/>
            </a:pPr>
            <a:r>
              <a:rPr lang="en-US" sz="2800" b="1" dirty="0" smtClean="0">
                <a:solidFill>
                  <a:srgbClr val="002060"/>
                </a:solidFill>
                <a:latin typeface="Franklin Gothic Book" pitchFamily="34" charset="0"/>
              </a:rPr>
              <a:t>	</a:t>
            </a:r>
            <a:endParaRPr lang="en-US" sz="3800" b="1" dirty="0" smtClean="0">
              <a:solidFill>
                <a:srgbClr val="002060"/>
              </a:solidFill>
              <a:latin typeface="Franklin Gothic Book" pitchFamily="34" charset="0"/>
            </a:endParaRPr>
          </a:p>
        </p:txBody>
      </p:sp>
      <p:pic>
        <p:nvPicPr>
          <p:cNvPr id="38913" name="Picture 1" descr="E:\Desktop\My Document\COSIDICI NATIONAL AWARD 2018 GOA\TIIC\TIIC ~ copral insulated conductors Pvt. Ltd\Mr.Jeyaprakash, MD COPRAL.JPG"/>
          <p:cNvPicPr>
            <a:picLocks noChangeAspect="1" noChangeArrowheads="1"/>
          </p:cNvPicPr>
          <p:nvPr/>
        </p:nvPicPr>
        <p:blipFill>
          <a:blip r:embed="rId2" cstate="print"/>
          <a:srcRect/>
          <a:stretch>
            <a:fillRect/>
          </a:stretch>
        </p:blipFill>
        <p:spPr bwMode="auto">
          <a:xfrm>
            <a:off x="428596" y="2071678"/>
            <a:ext cx="2028784" cy="2714644"/>
          </a:xfrm>
          <a:prstGeom prst="rect">
            <a:avLst/>
          </a:prstGeom>
          <a:noFill/>
        </p:spPr>
      </p:pic>
      <p:sp>
        <p:nvSpPr>
          <p:cNvPr id="5" name="TextBox 4"/>
          <p:cNvSpPr txBox="1"/>
          <p:nvPr/>
        </p:nvSpPr>
        <p:spPr>
          <a:xfrm>
            <a:off x="357158" y="4786322"/>
            <a:ext cx="2500330" cy="369332"/>
          </a:xfrm>
          <a:prstGeom prst="rect">
            <a:avLst/>
          </a:prstGeom>
          <a:noFill/>
        </p:spPr>
        <p:txBody>
          <a:bodyPr wrap="square" rtlCol="0">
            <a:spAutoFit/>
          </a:bodyPr>
          <a:lstStyle/>
          <a:p>
            <a:r>
              <a:rPr lang="en-US" b="1" dirty="0" smtClean="0">
                <a:solidFill>
                  <a:srgbClr val="002060"/>
                </a:solidFill>
                <a:latin typeface="Franklin Gothic Book" pitchFamily="34" charset="0"/>
              </a:rPr>
              <a:t>Shri S. R. </a:t>
            </a:r>
            <a:r>
              <a:rPr lang="en-US" b="1" dirty="0" err="1" smtClean="0">
                <a:solidFill>
                  <a:srgbClr val="002060"/>
                </a:solidFill>
                <a:latin typeface="Franklin Gothic Book" pitchFamily="34" charset="0"/>
              </a:rPr>
              <a:t>Jeyaprakash</a:t>
            </a:r>
            <a:endParaRPr lang="en-US" dirty="0"/>
          </a:p>
        </p:txBody>
      </p:sp>
      <p:pic>
        <p:nvPicPr>
          <p:cNvPr id="38914" name="Picture 2" descr="E:\Desktop\My Document\COSIDICI NATIONAL AWARD 2018 GOA\TIIC\TIIC ~ copral insulated conductors Pvt. Ltd\COPRAL4.jpg"/>
          <p:cNvPicPr>
            <a:picLocks noChangeAspect="1" noChangeArrowheads="1"/>
          </p:cNvPicPr>
          <p:nvPr/>
        </p:nvPicPr>
        <p:blipFill>
          <a:blip r:embed="rId3"/>
          <a:srcRect/>
          <a:stretch>
            <a:fillRect/>
          </a:stretch>
        </p:blipFill>
        <p:spPr bwMode="auto">
          <a:xfrm>
            <a:off x="2938272" y="2000240"/>
            <a:ext cx="6043620" cy="464347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001156" cy="1571636"/>
          </a:xfrm>
        </p:spPr>
        <p:txBody>
          <a:bodyPr>
            <a:noAutofit/>
          </a:bodyPr>
          <a:lstStyle/>
          <a:p>
            <a:r>
              <a:rPr lang="en-US" sz="3600" b="1" u="sng" dirty="0" err="1" smtClean="0">
                <a:solidFill>
                  <a:schemeClr val="accent3">
                    <a:lumMod val="50000"/>
                  </a:schemeClr>
                </a:solidFill>
                <a:latin typeface="Franklin Gothic Book" pitchFamily="34" charset="0"/>
              </a:rPr>
              <a:t>Tamilnadu</a:t>
            </a:r>
            <a:r>
              <a:rPr lang="en-US" sz="3600" b="1" u="sng" dirty="0" smtClean="0">
                <a:solidFill>
                  <a:schemeClr val="accent3">
                    <a:lumMod val="50000"/>
                  </a:schemeClr>
                </a:solidFill>
                <a:latin typeface="Franklin Gothic Book" pitchFamily="34" charset="0"/>
              </a:rPr>
              <a:t> Industrial Investment Corporation Limited {TIIC}, Chennai </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500" b="1" dirty="0" err="1" smtClean="0">
                <a:solidFill>
                  <a:schemeClr val="accent3">
                    <a:lumMod val="50000"/>
                  </a:schemeClr>
                </a:solidFill>
                <a:latin typeface="Franklin Gothic Book" pitchFamily="34" charset="0"/>
              </a:rPr>
              <a:t>Copral</a:t>
            </a:r>
            <a:r>
              <a:rPr lang="en-US" sz="3500" b="1" dirty="0" smtClean="0">
                <a:solidFill>
                  <a:schemeClr val="accent3">
                    <a:lumMod val="50000"/>
                  </a:schemeClr>
                </a:solidFill>
                <a:latin typeface="Franklin Gothic Book" pitchFamily="34" charset="0"/>
              </a:rPr>
              <a:t> Insulated Conductors Pvt. Ltd.</a:t>
            </a:r>
          </a:p>
        </p:txBody>
      </p:sp>
      <p:sp>
        <p:nvSpPr>
          <p:cNvPr id="3" name="Content Placeholder 2"/>
          <p:cNvSpPr>
            <a:spLocks noGrp="1"/>
          </p:cNvSpPr>
          <p:nvPr>
            <p:ph idx="1"/>
          </p:nvPr>
        </p:nvSpPr>
        <p:spPr>
          <a:xfrm>
            <a:off x="142844" y="2143116"/>
            <a:ext cx="8786874" cy="4572031"/>
          </a:xfrm>
        </p:spPr>
        <p:txBody>
          <a:bodyPr>
            <a:normAutofit fontScale="85000" lnSpcReduction="20000"/>
          </a:bodyPr>
          <a:lstStyle/>
          <a:p>
            <a:pPr algn="just">
              <a:buNone/>
            </a:pPr>
            <a:r>
              <a:rPr lang="en-US" sz="2800" b="1" dirty="0" smtClean="0">
                <a:solidFill>
                  <a:srgbClr val="002060"/>
                </a:solidFill>
                <a:latin typeface="Franklin Gothic Book" pitchFamily="34" charset="0"/>
              </a:rPr>
              <a:t>	Established by Shri S. R. </a:t>
            </a:r>
            <a:r>
              <a:rPr lang="en-US" sz="2800" b="1" dirty="0" err="1" smtClean="0">
                <a:solidFill>
                  <a:srgbClr val="002060"/>
                </a:solidFill>
                <a:latin typeface="Franklin Gothic Book" pitchFamily="34" charset="0"/>
              </a:rPr>
              <a:t>Jeyaprakash</a:t>
            </a:r>
            <a:r>
              <a:rPr lang="en-US" sz="2800" b="1" dirty="0" smtClean="0">
                <a:solidFill>
                  <a:srgbClr val="002060"/>
                </a:solidFill>
                <a:latin typeface="Franklin Gothic Book" pitchFamily="34" charset="0"/>
              </a:rPr>
              <a:t> with financial assistance from TIIC  M/s </a:t>
            </a:r>
            <a:r>
              <a:rPr lang="en-US" sz="2800" b="1" dirty="0" err="1" smtClean="0">
                <a:solidFill>
                  <a:srgbClr val="002060"/>
                </a:solidFill>
                <a:latin typeface="Franklin Gothic Book" pitchFamily="34" charset="0"/>
              </a:rPr>
              <a:t>Copral</a:t>
            </a:r>
            <a:r>
              <a:rPr lang="en-US" sz="2800" b="1" dirty="0" smtClean="0">
                <a:solidFill>
                  <a:srgbClr val="002060"/>
                </a:solidFill>
                <a:latin typeface="Franklin Gothic Book" pitchFamily="34" charset="0"/>
              </a:rPr>
              <a:t> Insulated Conductors Pvt. Ltd. is engaged in the activity of manufacturing </a:t>
            </a:r>
            <a:r>
              <a:rPr lang="en-US" sz="2800" b="1" dirty="0" err="1" smtClean="0">
                <a:solidFill>
                  <a:srgbClr val="002060"/>
                </a:solidFill>
                <a:latin typeface="Franklin Gothic Book" pitchFamily="34" charset="0"/>
              </a:rPr>
              <a:t>Aluminium</a:t>
            </a:r>
            <a:r>
              <a:rPr lang="en-US" sz="2800" b="1" dirty="0" smtClean="0">
                <a:solidFill>
                  <a:srgbClr val="002060"/>
                </a:solidFill>
                <a:latin typeface="Franklin Gothic Book" pitchFamily="34" charset="0"/>
              </a:rPr>
              <a:t>  Conductors/PVC Cables /Electrical Machinery Apparatus &amp; Alliances.  M/s CIC Pvt. Ltd. has been conferred with ISO 9001:2008; ISO-14001:2004 and OHSAS “ISO 18001:2007 certification.  The unit exports 3.26% of its total turnover.  It has achieved a commendable growth of 63.53% over the last three years and has achieved a revenue of Rs.167 crore.  It has received a certificate of compliance in respect of Basic Standard used to Investigate Products in this category; is an RDSO Approved Company and UL Certified Company.  Its CRISIL Rating is SME2. The company has set a performance target of Rs.200.00 </a:t>
            </a:r>
            <a:r>
              <a:rPr lang="en-US" sz="2800" b="1" dirty="0" err="1" smtClean="0">
                <a:solidFill>
                  <a:srgbClr val="002060"/>
                </a:solidFill>
                <a:latin typeface="Franklin Gothic Book" pitchFamily="34" charset="0"/>
              </a:rPr>
              <a:t>crores</a:t>
            </a:r>
            <a:r>
              <a:rPr lang="en-US" sz="2800" b="1" dirty="0" smtClean="0">
                <a:solidFill>
                  <a:srgbClr val="002060"/>
                </a:solidFill>
                <a:latin typeface="Franklin Gothic Book" pitchFamily="34" charset="0"/>
              </a:rPr>
              <a:t> in the year ending 31.03.2018.        </a:t>
            </a:r>
          </a:p>
          <a:p>
            <a:pPr algn="just">
              <a:buNone/>
            </a:pPr>
            <a:endParaRPr lang="en-US" sz="3800" b="1" dirty="0" smtClean="0">
              <a:solidFill>
                <a:srgbClr val="002060"/>
              </a:solidFill>
              <a:latin typeface="Franklin Gothic Book"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200" b="1" dirty="0" smtClean="0">
                <a:solidFill>
                  <a:schemeClr val="accent3">
                    <a:lumMod val="50000"/>
                  </a:schemeClr>
                </a:solidFill>
                <a:latin typeface="Franklin Gothic Book" pitchFamily="34" charset="0"/>
              </a:rPr>
              <a:t>M/s </a:t>
            </a:r>
            <a:r>
              <a:rPr lang="en-US" sz="3200" b="1" dirty="0" err="1" smtClean="0">
                <a:solidFill>
                  <a:schemeClr val="accent3">
                    <a:lumMod val="50000"/>
                  </a:schemeClr>
                </a:solidFill>
                <a:latin typeface="Franklin Gothic Book" pitchFamily="34" charset="0"/>
              </a:rPr>
              <a:t>Supreem</a:t>
            </a:r>
            <a:r>
              <a:rPr lang="en-US" sz="3200" b="1" dirty="0" smtClean="0">
                <a:solidFill>
                  <a:schemeClr val="accent3">
                    <a:lumMod val="50000"/>
                  </a:schemeClr>
                </a:solidFill>
                <a:latin typeface="Franklin Gothic Book" pitchFamily="34" charset="0"/>
              </a:rPr>
              <a:t> Pharmaceuticals Mysore P. Ltd.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IN" sz="3100" b="1" dirty="0" smtClean="0">
                <a:solidFill>
                  <a:srgbClr val="002060"/>
                </a:solidFill>
                <a:latin typeface="Franklin Gothic Book" pitchFamily="34" charset="0"/>
              </a:rPr>
              <a:t>	</a:t>
            </a:r>
            <a:endParaRPr lang="en-US" sz="3100" b="1" dirty="0" smtClean="0">
              <a:solidFill>
                <a:srgbClr val="002060"/>
              </a:solidFill>
              <a:latin typeface="Franklin Gothic Book" pitchFamily="34" charset="0"/>
            </a:endParaRPr>
          </a:p>
        </p:txBody>
      </p:sp>
      <p:pic>
        <p:nvPicPr>
          <p:cNvPr id="36866" name="Picture 2"/>
          <p:cNvPicPr>
            <a:picLocks noChangeAspect="1" noChangeArrowheads="1"/>
          </p:cNvPicPr>
          <p:nvPr/>
        </p:nvPicPr>
        <p:blipFill>
          <a:blip r:embed="rId2"/>
          <a:srcRect l="13080" t="4834" r="13342" b="3329"/>
          <a:stretch>
            <a:fillRect/>
          </a:stretch>
        </p:blipFill>
        <p:spPr bwMode="auto">
          <a:xfrm>
            <a:off x="357158" y="2071678"/>
            <a:ext cx="2857520" cy="3643338"/>
          </a:xfrm>
          <a:prstGeom prst="rect">
            <a:avLst/>
          </a:prstGeom>
          <a:noFill/>
          <a:ln w="9525">
            <a:noFill/>
            <a:miter lim="800000"/>
            <a:headEnd/>
            <a:tailEnd/>
          </a:ln>
          <a:effectLst/>
        </p:spPr>
      </p:pic>
      <p:pic>
        <p:nvPicPr>
          <p:cNvPr id="36868" name="Picture 4"/>
          <p:cNvPicPr>
            <a:picLocks noChangeAspect="1" noChangeArrowheads="1"/>
          </p:cNvPicPr>
          <p:nvPr/>
        </p:nvPicPr>
        <p:blipFill>
          <a:blip r:embed="rId3"/>
          <a:srcRect l="8212" t="4902" r="15145" b="6862"/>
          <a:stretch>
            <a:fillRect/>
          </a:stretch>
        </p:blipFill>
        <p:spPr bwMode="auto">
          <a:xfrm>
            <a:off x="3571868" y="2071678"/>
            <a:ext cx="5072098" cy="2525844"/>
          </a:xfrm>
          <a:prstGeom prst="rect">
            <a:avLst/>
          </a:prstGeom>
          <a:noFill/>
          <a:ln w="9525">
            <a:noFill/>
            <a:miter lim="800000"/>
            <a:headEnd/>
            <a:tailEnd/>
          </a:ln>
          <a:effectLst/>
        </p:spPr>
      </p:pic>
      <p:pic>
        <p:nvPicPr>
          <p:cNvPr id="36869" name="Picture 5"/>
          <p:cNvPicPr>
            <a:picLocks noChangeAspect="1" noChangeArrowheads="1"/>
          </p:cNvPicPr>
          <p:nvPr/>
        </p:nvPicPr>
        <p:blipFill>
          <a:blip r:embed="rId4"/>
          <a:srcRect l="3086" t="4839" r="10493" b="3225"/>
          <a:stretch>
            <a:fillRect/>
          </a:stretch>
        </p:blipFill>
        <p:spPr bwMode="auto">
          <a:xfrm>
            <a:off x="3571868" y="4572008"/>
            <a:ext cx="5072098" cy="2143140"/>
          </a:xfrm>
          <a:prstGeom prst="rect">
            <a:avLst/>
          </a:prstGeom>
          <a:noFill/>
          <a:ln w="9525">
            <a:noFill/>
            <a:miter lim="800000"/>
            <a:headEnd/>
            <a:tailEnd/>
          </a:ln>
          <a:effectLst/>
        </p:spPr>
      </p:pic>
      <p:sp>
        <p:nvSpPr>
          <p:cNvPr id="9" name="TextBox 8"/>
          <p:cNvSpPr txBox="1"/>
          <p:nvPr/>
        </p:nvSpPr>
        <p:spPr>
          <a:xfrm>
            <a:off x="357158" y="5786454"/>
            <a:ext cx="3000396" cy="369332"/>
          </a:xfrm>
          <a:prstGeom prst="rect">
            <a:avLst/>
          </a:prstGeom>
          <a:noFill/>
        </p:spPr>
        <p:txBody>
          <a:bodyPr wrap="square" rtlCol="0">
            <a:spAutoFit/>
          </a:bodyPr>
          <a:lstStyle/>
          <a:p>
            <a:r>
              <a:rPr lang="en-US" b="1" dirty="0" smtClean="0">
                <a:solidFill>
                  <a:srgbClr val="002060"/>
                </a:solidFill>
                <a:latin typeface="Franklin Gothic Book" pitchFamily="34" charset="0"/>
              </a:rPr>
              <a:t>Shri </a:t>
            </a:r>
            <a:r>
              <a:rPr lang="en-US" b="1" dirty="0" err="1" smtClean="0">
                <a:solidFill>
                  <a:srgbClr val="002060"/>
                </a:solidFill>
                <a:latin typeface="Franklin Gothic Book" pitchFamily="34" charset="0"/>
              </a:rPr>
              <a:t>Sadanand</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Nagaraja</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Rao</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200" b="1" dirty="0" smtClean="0">
                <a:solidFill>
                  <a:schemeClr val="accent3">
                    <a:lumMod val="50000"/>
                  </a:schemeClr>
                </a:solidFill>
                <a:latin typeface="Franklin Gothic Book" pitchFamily="34" charset="0"/>
              </a:rPr>
              <a:t>M/s </a:t>
            </a:r>
            <a:r>
              <a:rPr lang="en-US" sz="3200" b="1" dirty="0" err="1" smtClean="0">
                <a:solidFill>
                  <a:schemeClr val="accent3">
                    <a:lumMod val="50000"/>
                  </a:schemeClr>
                </a:solidFill>
                <a:latin typeface="Franklin Gothic Book" pitchFamily="34" charset="0"/>
              </a:rPr>
              <a:t>Supreem</a:t>
            </a:r>
            <a:r>
              <a:rPr lang="en-US" sz="3200" b="1" dirty="0" smtClean="0">
                <a:solidFill>
                  <a:schemeClr val="accent3">
                    <a:lumMod val="50000"/>
                  </a:schemeClr>
                </a:solidFill>
                <a:latin typeface="Franklin Gothic Book" pitchFamily="34" charset="0"/>
              </a:rPr>
              <a:t> Pharmaceuticals Mysore P. Ltd.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IN" sz="3100" b="1" dirty="0" smtClean="0">
                <a:solidFill>
                  <a:srgbClr val="002060"/>
                </a:solidFill>
                <a:latin typeface="Franklin Gothic Book" pitchFamily="34" charset="0"/>
              </a:rPr>
              <a:t>	</a:t>
            </a:r>
            <a:r>
              <a:rPr lang="en-US" sz="2800" b="1" dirty="0" smtClean="0">
                <a:solidFill>
                  <a:srgbClr val="002060"/>
                </a:solidFill>
                <a:latin typeface="Franklin Gothic Book" pitchFamily="34" charset="0"/>
              </a:rPr>
              <a:t>M/s </a:t>
            </a:r>
            <a:r>
              <a:rPr lang="en-US" sz="2800" b="1" dirty="0" err="1" smtClean="0">
                <a:solidFill>
                  <a:srgbClr val="002060"/>
                </a:solidFill>
                <a:latin typeface="Franklin Gothic Book" pitchFamily="34" charset="0"/>
              </a:rPr>
              <a:t>Supreem</a:t>
            </a:r>
            <a:r>
              <a:rPr lang="en-US" sz="2800" b="1" dirty="0" smtClean="0">
                <a:solidFill>
                  <a:srgbClr val="002060"/>
                </a:solidFill>
                <a:latin typeface="Franklin Gothic Book" pitchFamily="34" charset="0"/>
              </a:rPr>
              <a:t> Pharmaceuticals Mysore Pvt. Ltd. was established in 1997 by Shri </a:t>
            </a:r>
            <a:r>
              <a:rPr lang="en-US" sz="2800" b="1" dirty="0" err="1" smtClean="0">
                <a:solidFill>
                  <a:srgbClr val="002060"/>
                </a:solidFill>
                <a:latin typeface="Franklin Gothic Book" pitchFamily="34" charset="0"/>
              </a:rPr>
              <a:t>Sadanand</a:t>
            </a:r>
            <a:r>
              <a:rPr lang="en-US" sz="2800" b="1" dirty="0" smtClean="0">
                <a:solidFill>
                  <a:srgbClr val="002060"/>
                </a:solidFill>
                <a:latin typeface="Franklin Gothic Book" pitchFamily="34" charset="0"/>
              </a:rPr>
              <a:t> </a:t>
            </a:r>
            <a:r>
              <a:rPr lang="en-US" sz="2800" b="1" dirty="0" err="1" smtClean="0">
                <a:solidFill>
                  <a:srgbClr val="002060"/>
                </a:solidFill>
                <a:latin typeface="Franklin Gothic Book" pitchFamily="34" charset="0"/>
              </a:rPr>
              <a:t>Nagaraja</a:t>
            </a:r>
            <a:r>
              <a:rPr lang="en-US" sz="2800" b="1" dirty="0" smtClean="0">
                <a:solidFill>
                  <a:srgbClr val="002060"/>
                </a:solidFill>
                <a:latin typeface="Franklin Gothic Book" pitchFamily="34" charset="0"/>
              </a:rPr>
              <a:t> </a:t>
            </a:r>
            <a:r>
              <a:rPr lang="en-US" sz="2800" b="1" dirty="0" err="1" smtClean="0">
                <a:solidFill>
                  <a:srgbClr val="002060"/>
                </a:solidFill>
                <a:latin typeface="Franklin Gothic Book" pitchFamily="34" charset="0"/>
              </a:rPr>
              <a:t>Rao</a:t>
            </a:r>
            <a:r>
              <a:rPr lang="en-US" sz="2800" b="1" dirty="0" smtClean="0">
                <a:solidFill>
                  <a:srgbClr val="002060"/>
                </a:solidFill>
                <a:latin typeface="Franklin Gothic Book" pitchFamily="34" charset="0"/>
              </a:rPr>
              <a:t> with financial assistance from KSFC.  The unit is a leading manufacturer of a wide range of bulk </a:t>
            </a:r>
            <a:r>
              <a:rPr lang="en-US" sz="2800" b="1" dirty="0" err="1" smtClean="0">
                <a:solidFill>
                  <a:srgbClr val="002060"/>
                </a:solidFill>
                <a:latin typeface="Franklin Gothic Book" pitchFamily="34" charset="0"/>
              </a:rPr>
              <a:t>tablised</a:t>
            </a:r>
            <a:r>
              <a:rPr lang="en-US" sz="2800" b="1" dirty="0" smtClean="0">
                <a:solidFill>
                  <a:srgbClr val="002060"/>
                </a:solidFill>
                <a:latin typeface="Franklin Gothic Book" pitchFamily="34" charset="0"/>
              </a:rPr>
              <a:t>/coated vitamins, tasteless minerals, herbal extracts and formulations, food supplements &amp; API's.  It exports to USA, Canada, Germany, France etc. and has achieved a turnover of Rs.345 </a:t>
            </a:r>
            <a:r>
              <a:rPr lang="en-US" sz="2800" b="1" dirty="0" err="1" smtClean="0">
                <a:solidFill>
                  <a:srgbClr val="002060"/>
                </a:solidFill>
                <a:latin typeface="Franklin Gothic Book" pitchFamily="34" charset="0"/>
              </a:rPr>
              <a:t>lakhs</a:t>
            </a:r>
            <a:r>
              <a:rPr lang="en-US" sz="2800" b="1" dirty="0" smtClean="0">
                <a:solidFill>
                  <a:srgbClr val="002060"/>
                </a:solidFill>
                <a:latin typeface="Franklin Gothic Book" pitchFamily="34" charset="0"/>
              </a:rPr>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2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Sakthi</a:t>
            </a:r>
            <a:r>
              <a:rPr lang="en-US" sz="3600" b="1" dirty="0" smtClean="0">
                <a:solidFill>
                  <a:schemeClr val="accent3">
                    <a:lumMod val="50000"/>
                  </a:schemeClr>
                </a:solidFill>
                <a:latin typeface="Franklin Gothic Book" pitchFamily="34" charset="0"/>
              </a:rPr>
              <a:t> Accumulators </a:t>
            </a:r>
            <a:r>
              <a:rPr lang="en-US" sz="3600" b="1" dirty="0" err="1" smtClean="0">
                <a:solidFill>
                  <a:schemeClr val="accent3">
                    <a:lumMod val="50000"/>
                  </a:schemeClr>
                </a:solidFill>
                <a:latin typeface="Franklin Gothic Book" pitchFamily="34" charset="0"/>
              </a:rPr>
              <a:t>Pvt.Ltd</a:t>
            </a:r>
            <a:endParaRPr lang="en-US" sz="3600" b="1" dirty="0" smtClean="0">
              <a:solidFill>
                <a:schemeClr val="accent3">
                  <a:lumMod val="50000"/>
                </a:schemeClr>
              </a:solidFill>
              <a:latin typeface="Franklin Gothic Book" pitchFamily="34" charset="0"/>
            </a:endParaRPr>
          </a:p>
        </p:txBody>
      </p:sp>
      <p:grpSp>
        <p:nvGrpSpPr>
          <p:cNvPr id="4" name="Content Placeholder 3"/>
          <p:cNvGrpSpPr>
            <a:grpSpLocks noGrp="1"/>
          </p:cNvGrpSpPr>
          <p:nvPr>
            <p:ph idx="1"/>
          </p:nvPr>
        </p:nvGrpSpPr>
        <p:grpSpPr>
          <a:xfrm>
            <a:off x="142875" y="1928813"/>
            <a:ext cx="8786813" cy="4786312"/>
            <a:chOff x="204868" y="1928802"/>
            <a:chExt cx="8715436" cy="4740091"/>
          </a:xfrm>
        </p:grpSpPr>
        <p:pic>
          <p:nvPicPr>
            <p:cNvPr id="5" name="Picture 4" descr="C:\Users\hp\AppData\Local\Microsoft\Windows\Temporary Internet Files\Content.IE5\O0YMCFZZ\IMG_20171025_174347.jpg"/>
            <p:cNvPicPr>
              <a:picLocks noChangeAspect="1" noChangeArrowheads="1"/>
            </p:cNvPicPr>
            <p:nvPr/>
          </p:nvPicPr>
          <p:blipFill>
            <a:blip r:embed="rId2"/>
            <a:srcRect/>
            <a:stretch>
              <a:fillRect/>
            </a:stretch>
          </p:blipFill>
          <p:spPr bwMode="auto">
            <a:xfrm>
              <a:off x="204868" y="1928802"/>
              <a:ext cx="4357718" cy="2454784"/>
            </a:xfrm>
            <a:prstGeom prst="rect">
              <a:avLst/>
            </a:prstGeom>
            <a:noFill/>
            <a:ln w="9525">
              <a:noFill/>
              <a:miter lim="800000"/>
              <a:headEnd/>
              <a:tailEnd/>
            </a:ln>
          </p:spPr>
        </p:pic>
        <p:pic>
          <p:nvPicPr>
            <p:cNvPr id="6" name="Picture 5" descr="C:\Users\hp\AppData\Local\Microsoft\Windows\Temporary Internet Files\Content.IE5\5WE94F7T\IMG_20171025_173408.jpg"/>
            <p:cNvPicPr>
              <a:picLocks noChangeAspect="1" noChangeArrowheads="1"/>
            </p:cNvPicPr>
            <p:nvPr/>
          </p:nvPicPr>
          <p:blipFill>
            <a:blip r:embed="rId3"/>
            <a:srcRect/>
            <a:stretch>
              <a:fillRect/>
            </a:stretch>
          </p:blipFill>
          <p:spPr bwMode="auto">
            <a:xfrm>
              <a:off x="4714876" y="3357563"/>
              <a:ext cx="4205428" cy="3311330"/>
            </a:xfrm>
            <a:prstGeom prst="rect">
              <a:avLst/>
            </a:prstGeom>
            <a:noFill/>
            <a:ln w="9525">
              <a:noFill/>
              <a:miter lim="800000"/>
              <a:headEnd/>
              <a:tailEnd/>
            </a:ln>
          </p:spPr>
        </p:pic>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2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Sakthi</a:t>
            </a:r>
            <a:r>
              <a:rPr lang="en-US" sz="3600" b="1" dirty="0" smtClean="0">
                <a:solidFill>
                  <a:schemeClr val="accent3">
                    <a:lumMod val="50000"/>
                  </a:schemeClr>
                </a:solidFill>
                <a:latin typeface="Franklin Gothic Book" pitchFamily="34" charset="0"/>
              </a:rPr>
              <a:t> Accumulators </a:t>
            </a:r>
            <a:r>
              <a:rPr lang="en-US" sz="3600" b="1" dirty="0" err="1" smtClean="0">
                <a:solidFill>
                  <a:schemeClr val="accent3">
                    <a:lumMod val="50000"/>
                  </a:schemeClr>
                </a:solidFill>
                <a:latin typeface="Franklin Gothic Book" pitchFamily="34" charset="0"/>
              </a:rPr>
              <a:t>Pvt.Ltd</a:t>
            </a:r>
            <a:endParaRPr lang="en-US" sz="36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sz="3100" b="1" dirty="0" smtClean="0">
                <a:solidFill>
                  <a:srgbClr val="002060"/>
                </a:solidFill>
                <a:latin typeface="Franklin Gothic Book" pitchFamily="34" charset="0"/>
              </a:rPr>
              <a:t>	M/s </a:t>
            </a:r>
            <a:r>
              <a:rPr lang="en-US" sz="3100" b="1" dirty="0" err="1" smtClean="0">
                <a:solidFill>
                  <a:srgbClr val="002060"/>
                </a:solidFill>
                <a:latin typeface="Franklin Gothic Book" pitchFamily="34" charset="0"/>
              </a:rPr>
              <a:t>Sakthi</a:t>
            </a:r>
            <a:r>
              <a:rPr lang="en-US" sz="3100" b="1" dirty="0" smtClean="0">
                <a:solidFill>
                  <a:srgbClr val="002060"/>
                </a:solidFill>
                <a:latin typeface="Franklin Gothic Book" pitchFamily="34" charset="0"/>
              </a:rPr>
              <a:t> Accumulators Pvt. Ltd. was founded in 1994 by Shri </a:t>
            </a:r>
            <a:r>
              <a:rPr lang="en-US" sz="3100" b="1" dirty="0" err="1" smtClean="0">
                <a:solidFill>
                  <a:srgbClr val="002060"/>
                </a:solidFill>
                <a:latin typeface="Franklin Gothic Book" pitchFamily="34" charset="0"/>
              </a:rPr>
              <a:t>Kandasamy</a:t>
            </a:r>
            <a:r>
              <a:rPr lang="en-US" sz="3100" b="1" dirty="0" smtClean="0">
                <a:solidFill>
                  <a:srgbClr val="002060"/>
                </a:solidFill>
                <a:latin typeface="Franklin Gothic Book" pitchFamily="34" charset="0"/>
              </a:rPr>
              <a:t>, Shri K. </a:t>
            </a:r>
            <a:r>
              <a:rPr lang="en-US" sz="3100" b="1" dirty="0" err="1" smtClean="0">
                <a:solidFill>
                  <a:srgbClr val="002060"/>
                </a:solidFill>
                <a:latin typeface="Franklin Gothic Book" pitchFamily="34" charset="0"/>
              </a:rPr>
              <a:t>Nagaraj</a:t>
            </a:r>
            <a:r>
              <a:rPr lang="en-US" sz="3100" b="1" dirty="0" smtClean="0">
                <a:solidFill>
                  <a:srgbClr val="002060"/>
                </a:solidFill>
                <a:latin typeface="Franklin Gothic Book" pitchFamily="34" charset="0"/>
              </a:rPr>
              <a:t> and Shri R. </a:t>
            </a:r>
            <a:r>
              <a:rPr lang="en-US" sz="3100" b="1" dirty="0" err="1" smtClean="0">
                <a:solidFill>
                  <a:srgbClr val="002060"/>
                </a:solidFill>
                <a:latin typeface="Franklin Gothic Book" pitchFamily="34" charset="0"/>
              </a:rPr>
              <a:t>Mohanasundaram</a:t>
            </a:r>
            <a:r>
              <a:rPr lang="en-US" sz="3100" b="1" dirty="0" smtClean="0">
                <a:solidFill>
                  <a:srgbClr val="002060"/>
                </a:solidFill>
                <a:latin typeface="Franklin Gothic Book" pitchFamily="34" charset="0"/>
              </a:rPr>
              <a:t> with financial assistance from KSFC. The unit manufactures UPS &amp; solar batteries &amp; electrical products. The company has built good reputation in the markets for its brand 'SAKTHI'. It is accredited as Grade 'A' supplier with BEL, ISRO, NTPC, ADA and registered with DGS&amp;D supplier.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a:t>
            </a:r>
            <a:r>
              <a:rPr lang="en-US" sz="3200" b="1" dirty="0" smtClean="0">
                <a:solidFill>
                  <a:schemeClr val="accent3">
                    <a:lumMod val="50000"/>
                  </a:schemeClr>
                </a:solidFill>
                <a:latin typeface="Franklin Gothic Book" pitchFamily="34" charset="0"/>
              </a:rPr>
              <a:t> </a:t>
            </a:r>
            <a:r>
              <a:rPr lang="en-US" sz="3600" b="1" dirty="0" err="1" smtClean="0">
                <a:solidFill>
                  <a:schemeClr val="accent3">
                    <a:lumMod val="50000"/>
                  </a:schemeClr>
                </a:solidFill>
                <a:latin typeface="Franklin Gothic Book" pitchFamily="34" charset="0"/>
              </a:rPr>
              <a:t>Mallur</a:t>
            </a:r>
            <a:r>
              <a:rPr lang="en-US" sz="3600" b="1" dirty="0" smtClean="0">
                <a:solidFill>
                  <a:schemeClr val="accent3">
                    <a:lumMod val="50000"/>
                  </a:schemeClr>
                </a:solidFill>
                <a:latin typeface="Franklin Gothic Book" pitchFamily="34" charset="0"/>
              </a:rPr>
              <a:t> Flora &amp; Hospitality Pvt. Ltd.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sz="3100" b="1" dirty="0" smtClean="0">
                <a:solidFill>
                  <a:srgbClr val="002060"/>
                </a:solidFill>
                <a:latin typeface="Franklin Gothic Book" pitchFamily="34" charset="0"/>
              </a:rPr>
              <a:t>	</a:t>
            </a:r>
          </a:p>
        </p:txBody>
      </p:sp>
      <p:grpSp>
        <p:nvGrpSpPr>
          <p:cNvPr id="5" name="Group 4"/>
          <p:cNvGrpSpPr/>
          <p:nvPr/>
        </p:nvGrpSpPr>
        <p:grpSpPr>
          <a:xfrm>
            <a:off x="214282" y="1857364"/>
            <a:ext cx="3676665" cy="4391045"/>
            <a:chOff x="214282" y="1857364"/>
            <a:chExt cx="3676665" cy="4391045"/>
          </a:xfrm>
        </p:grpSpPr>
        <p:pic>
          <p:nvPicPr>
            <p:cNvPr id="6" name="Picture 1" descr="https://www.miracledrinks.in/Content/images/Munilakkappa.png"/>
            <p:cNvPicPr>
              <a:picLocks noChangeAspect="1" noChangeArrowheads="1"/>
            </p:cNvPicPr>
            <p:nvPr/>
          </p:nvPicPr>
          <p:blipFill>
            <a:blip r:embed="rId2"/>
            <a:srcRect/>
            <a:stretch>
              <a:fillRect/>
            </a:stretch>
          </p:blipFill>
          <p:spPr bwMode="auto">
            <a:xfrm>
              <a:off x="214282" y="1857364"/>
              <a:ext cx="1533525" cy="1533525"/>
            </a:xfrm>
            <a:prstGeom prst="rect">
              <a:avLst/>
            </a:prstGeom>
            <a:noFill/>
            <a:ln w="9525">
              <a:noFill/>
              <a:miter lim="800000"/>
              <a:headEnd/>
              <a:tailEnd/>
            </a:ln>
          </p:spPr>
        </p:pic>
        <p:pic>
          <p:nvPicPr>
            <p:cNvPr id="7" name="Picture 2" descr="https://www.miracledrinks.in/Content/images/S-M-Rathnamma.png"/>
            <p:cNvPicPr>
              <a:picLocks noChangeAspect="1" noChangeArrowheads="1"/>
            </p:cNvPicPr>
            <p:nvPr/>
          </p:nvPicPr>
          <p:blipFill>
            <a:blip r:embed="rId3"/>
            <a:srcRect/>
            <a:stretch>
              <a:fillRect/>
            </a:stretch>
          </p:blipFill>
          <p:spPr bwMode="auto">
            <a:xfrm>
              <a:off x="285720" y="4252929"/>
              <a:ext cx="1533525" cy="1533525"/>
            </a:xfrm>
            <a:prstGeom prst="rect">
              <a:avLst/>
            </a:prstGeom>
            <a:noFill/>
            <a:ln w="9525">
              <a:noFill/>
              <a:miter lim="800000"/>
              <a:headEnd/>
              <a:tailEnd/>
            </a:ln>
          </p:spPr>
        </p:pic>
        <p:pic>
          <p:nvPicPr>
            <p:cNvPr id="8" name="Picture 4" descr="https://www.miracledrinks.in/Content/images/Aakash.png"/>
            <p:cNvPicPr>
              <a:picLocks noChangeAspect="1" noChangeArrowheads="1"/>
            </p:cNvPicPr>
            <p:nvPr/>
          </p:nvPicPr>
          <p:blipFill>
            <a:blip r:embed="rId4"/>
            <a:srcRect/>
            <a:stretch>
              <a:fillRect/>
            </a:stretch>
          </p:blipFill>
          <p:spPr bwMode="auto">
            <a:xfrm>
              <a:off x="2324095" y="2609855"/>
              <a:ext cx="1533525" cy="1533525"/>
            </a:xfrm>
            <a:prstGeom prst="rect">
              <a:avLst/>
            </a:prstGeom>
            <a:noFill/>
            <a:ln w="9525">
              <a:noFill/>
              <a:miter lim="800000"/>
              <a:headEnd/>
              <a:tailEnd/>
            </a:ln>
          </p:spPr>
        </p:pic>
        <p:pic>
          <p:nvPicPr>
            <p:cNvPr id="9" name="Picture 3" descr="https://www.miracledrinks.in/Content/images/Sunitha-Raju.png"/>
            <p:cNvPicPr>
              <a:picLocks noChangeAspect="1" noChangeArrowheads="1"/>
            </p:cNvPicPr>
            <p:nvPr/>
          </p:nvPicPr>
          <p:blipFill>
            <a:blip r:embed="rId5"/>
            <a:srcRect/>
            <a:stretch>
              <a:fillRect/>
            </a:stretch>
          </p:blipFill>
          <p:spPr bwMode="auto">
            <a:xfrm>
              <a:off x="2357422" y="4714884"/>
              <a:ext cx="1533525" cy="1533525"/>
            </a:xfrm>
            <a:prstGeom prst="rect">
              <a:avLst/>
            </a:prstGeom>
            <a:noFill/>
            <a:ln w="9525">
              <a:noFill/>
              <a:miter lim="800000"/>
              <a:headEnd/>
              <a:tailEnd/>
            </a:ln>
          </p:spPr>
        </p:pic>
      </p:grpSp>
      <p:sp>
        <p:nvSpPr>
          <p:cNvPr id="10" name="TextBox 9"/>
          <p:cNvSpPr txBox="1"/>
          <p:nvPr/>
        </p:nvSpPr>
        <p:spPr>
          <a:xfrm>
            <a:off x="0" y="3429000"/>
            <a:ext cx="2285984" cy="369332"/>
          </a:xfrm>
          <a:prstGeom prst="rect">
            <a:avLst/>
          </a:prstGeom>
          <a:noFill/>
        </p:spPr>
        <p:txBody>
          <a:bodyPr wrap="square" rtlCol="0">
            <a:spAutoFit/>
          </a:bodyPr>
          <a:lstStyle/>
          <a:p>
            <a:endParaRPr lang="en-US" dirty="0"/>
          </a:p>
        </p:txBody>
      </p:sp>
      <p:sp>
        <p:nvSpPr>
          <p:cNvPr id="11" name="TextBox 10"/>
          <p:cNvSpPr txBox="1"/>
          <p:nvPr/>
        </p:nvSpPr>
        <p:spPr>
          <a:xfrm>
            <a:off x="71406" y="3357562"/>
            <a:ext cx="2000264" cy="646331"/>
          </a:xfrm>
          <a:prstGeom prst="rect">
            <a:avLst/>
          </a:prstGeom>
          <a:noFill/>
        </p:spPr>
        <p:txBody>
          <a:bodyPr wrap="square" rtlCol="0">
            <a:spAutoFit/>
          </a:bodyPr>
          <a:lstStyle/>
          <a:p>
            <a:r>
              <a:rPr lang="en-US" b="1" dirty="0" smtClean="0">
                <a:solidFill>
                  <a:srgbClr val="002060"/>
                </a:solidFill>
                <a:latin typeface="Franklin Gothic Book" pitchFamily="34" charset="0"/>
              </a:rPr>
              <a:t>Shri </a:t>
            </a:r>
            <a:r>
              <a:rPr lang="en-US" b="1" dirty="0" err="1" smtClean="0">
                <a:solidFill>
                  <a:srgbClr val="002060"/>
                </a:solidFill>
                <a:latin typeface="Franklin Gothic Book" pitchFamily="34" charset="0"/>
              </a:rPr>
              <a:t>Munilakkappa</a:t>
            </a:r>
            <a:endParaRPr lang="en-US" b="1" dirty="0" smtClean="0">
              <a:solidFill>
                <a:srgbClr val="002060"/>
              </a:solidFill>
              <a:latin typeface="Franklin Gothic Book" pitchFamily="34" charset="0"/>
            </a:endParaRPr>
          </a:p>
          <a:p>
            <a:r>
              <a:rPr lang="en-IN" b="1" dirty="0" smtClean="0">
                <a:solidFill>
                  <a:srgbClr val="002060"/>
                </a:solidFill>
                <a:latin typeface="Franklin Gothic Book" pitchFamily="34" charset="0"/>
              </a:rPr>
              <a:t>Managing Director</a:t>
            </a:r>
            <a:endParaRPr lang="en-US" b="1" dirty="0" smtClean="0">
              <a:solidFill>
                <a:srgbClr val="002060"/>
              </a:solidFill>
              <a:latin typeface="Franklin Gothic Book" pitchFamily="34" charset="0"/>
            </a:endParaRPr>
          </a:p>
        </p:txBody>
      </p:sp>
      <p:sp>
        <p:nvSpPr>
          <p:cNvPr id="12" name="TextBox 11"/>
          <p:cNvSpPr txBox="1"/>
          <p:nvPr/>
        </p:nvSpPr>
        <p:spPr>
          <a:xfrm>
            <a:off x="71406" y="5786454"/>
            <a:ext cx="2357454" cy="646331"/>
          </a:xfrm>
          <a:prstGeom prst="rect">
            <a:avLst/>
          </a:prstGeom>
          <a:noFill/>
        </p:spPr>
        <p:txBody>
          <a:bodyPr wrap="square" rtlCol="0">
            <a:spAutoFit/>
          </a:bodyPr>
          <a:lstStyle/>
          <a:p>
            <a:r>
              <a:rPr lang="en-IN" b="1" dirty="0" smtClean="0">
                <a:solidFill>
                  <a:srgbClr val="002060"/>
                </a:solidFill>
                <a:latin typeface="Franklin Gothic Book" pitchFamily="34" charset="0"/>
              </a:rPr>
              <a:t>Smt. </a:t>
            </a:r>
            <a:r>
              <a:rPr lang="en-IN" b="1" dirty="0" err="1" smtClean="0">
                <a:solidFill>
                  <a:srgbClr val="002060"/>
                </a:solidFill>
                <a:latin typeface="Franklin Gothic Book" pitchFamily="34" charset="0"/>
              </a:rPr>
              <a:t>S.M.Rathnamma</a:t>
            </a:r>
            <a:r>
              <a:rPr lang="en-IN" b="1" dirty="0" smtClean="0">
                <a:solidFill>
                  <a:srgbClr val="002060"/>
                </a:solidFill>
                <a:latin typeface="Franklin Gothic Book" pitchFamily="34" charset="0"/>
              </a:rPr>
              <a:t> Director</a:t>
            </a:r>
            <a:endParaRPr lang="en-US" b="1" dirty="0" smtClean="0">
              <a:solidFill>
                <a:srgbClr val="002060"/>
              </a:solidFill>
              <a:latin typeface="Franklin Gothic Book" pitchFamily="34" charset="0"/>
            </a:endParaRPr>
          </a:p>
        </p:txBody>
      </p:sp>
      <p:sp>
        <p:nvSpPr>
          <p:cNvPr id="13" name="TextBox 12"/>
          <p:cNvSpPr txBox="1"/>
          <p:nvPr/>
        </p:nvSpPr>
        <p:spPr>
          <a:xfrm>
            <a:off x="2357422" y="4071942"/>
            <a:ext cx="2000264" cy="584775"/>
          </a:xfrm>
          <a:prstGeom prst="rect">
            <a:avLst/>
          </a:prstGeom>
          <a:noFill/>
        </p:spPr>
        <p:txBody>
          <a:bodyPr wrap="square" rtlCol="0">
            <a:spAutoFit/>
          </a:bodyPr>
          <a:lstStyle/>
          <a:p>
            <a:r>
              <a:rPr lang="en-IN" sz="1600" b="1" dirty="0" smtClean="0">
                <a:solidFill>
                  <a:srgbClr val="002060"/>
                </a:solidFill>
                <a:latin typeface="Franklin Gothic Book" pitchFamily="34" charset="0"/>
              </a:rPr>
              <a:t>Shri </a:t>
            </a:r>
            <a:r>
              <a:rPr lang="en-IN" sz="1600" b="1" dirty="0" err="1" smtClean="0">
                <a:solidFill>
                  <a:srgbClr val="002060"/>
                </a:solidFill>
                <a:latin typeface="Franklin Gothic Book" pitchFamily="34" charset="0"/>
              </a:rPr>
              <a:t>Aakaash.S.Raju</a:t>
            </a:r>
            <a:r>
              <a:rPr lang="en-IN" sz="1600" dirty="0" smtClean="0">
                <a:latin typeface="Franklin Gothic Book" pitchFamily="34" charset="0"/>
              </a:rPr>
              <a:t>, </a:t>
            </a:r>
            <a:r>
              <a:rPr lang="en-IN" sz="1600" b="1" dirty="0" smtClean="0">
                <a:solidFill>
                  <a:srgbClr val="002060"/>
                </a:solidFill>
                <a:latin typeface="Franklin Gothic Book" pitchFamily="34" charset="0"/>
              </a:rPr>
              <a:t>CEO</a:t>
            </a:r>
            <a:endParaRPr lang="en-US" sz="1600" b="1" dirty="0" smtClean="0">
              <a:solidFill>
                <a:srgbClr val="002060"/>
              </a:solidFill>
              <a:latin typeface="Franklin Gothic Book" pitchFamily="34" charset="0"/>
            </a:endParaRPr>
          </a:p>
        </p:txBody>
      </p:sp>
      <p:sp>
        <p:nvSpPr>
          <p:cNvPr id="14" name="TextBox 13"/>
          <p:cNvSpPr txBox="1"/>
          <p:nvPr/>
        </p:nvSpPr>
        <p:spPr>
          <a:xfrm>
            <a:off x="2357422" y="6143644"/>
            <a:ext cx="2000264" cy="923330"/>
          </a:xfrm>
          <a:prstGeom prst="rect">
            <a:avLst/>
          </a:prstGeom>
          <a:noFill/>
        </p:spPr>
        <p:txBody>
          <a:bodyPr wrap="square" rtlCol="0">
            <a:spAutoFit/>
          </a:bodyPr>
          <a:lstStyle/>
          <a:p>
            <a:r>
              <a:rPr lang="en-IN" b="1" dirty="0" err="1" smtClean="0">
                <a:solidFill>
                  <a:srgbClr val="002060"/>
                </a:solidFill>
                <a:latin typeface="Franklin Gothic Book" pitchFamily="34" charset="0"/>
              </a:rPr>
              <a:t>Smt.Sunitha</a:t>
            </a:r>
            <a:r>
              <a:rPr lang="en-IN" b="1" dirty="0" smtClean="0">
                <a:solidFill>
                  <a:srgbClr val="002060"/>
                </a:solidFill>
                <a:latin typeface="Franklin Gothic Book" pitchFamily="34" charset="0"/>
              </a:rPr>
              <a:t> </a:t>
            </a:r>
            <a:r>
              <a:rPr lang="en-IN" b="1" dirty="0" err="1" smtClean="0">
                <a:solidFill>
                  <a:srgbClr val="002060"/>
                </a:solidFill>
                <a:latin typeface="Franklin Gothic Book" pitchFamily="34" charset="0"/>
              </a:rPr>
              <a:t>Raju</a:t>
            </a:r>
            <a:r>
              <a:rPr lang="en-IN" b="1" dirty="0" smtClean="0">
                <a:solidFill>
                  <a:srgbClr val="002060"/>
                </a:solidFill>
                <a:latin typeface="Franklin Gothic Book" pitchFamily="34" charset="0"/>
              </a:rPr>
              <a:t>, Director</a:t>
            </a:r>
            <a:endParaRPr lang="en-US" b="1" dirty="0" smtClean="0">
              <a:solidFill>
                <a:srgbClr val="002060"/>
              </a:solidFill>
              <a:latin typeface="Franklin Gothic Book" pitchFamily="34" charset="0"/>
            </a:endParaRPr>
          </a:p>
          <a:p>
            <a:endParaRPr lang="en-US" dirty="0"/>
          </a:p>
        </p:txBody>
      </p:sp>
      <p:pic>
        <p:nvPicPr>
          <p:cNvPr id="15" name="Picture 4" descr="C:\Users\hp\AppData\Local\Microsoft\Windows\Temporary Internet Files\Content.IE5\O0YMCFZZ\production area 1.jpeg"/>
          <p:cNvPicPr>
            <a:picLocks noChangeAspect="1" noChangeArrowheads="1"/>
          </p:cNvPicPr>
          <p:nvPr/>
        </p:nvPicPr>
        <p:blipFill>
          <a:blip r:embed="rId6"/>
          <a:srcRect/>
          <a:stretch>
            <a:fillRect/>
          </a:stretch>
        </p:blipFill>
        <p:spPr bwMode="auto">
          <a:xfrm>
            <a:off x="4786314" y="2143116"/>
            <a:ext cx="4124354" cy="4143404"/>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a:t>
            </a:r>
            <a:r>
              <a:rPr lang="en-US" sz="3200" b="1" dirty="0" smtClean="0">
                <a:solidFill>
                  <a:schemeClr val="accent3">
                    <a:lumMod val="50000"/>
                  </a:schemeClr>
                </a:solidFill>
                <a:latin typeface="Franklin Gothic Book" pitchFamily="34" charset="0"/>
              </a:rPr>
              <a:t> </a:t>
            </a:r>
            <a:r>
              <a:rPr lang="en-US" sz="3600" b="1" dirty="0" err="1" smtClean="0">
                <a:solidFill>
                  <a:schemeClr val="accent3">
                    <a:lumMod val="50000"/>
                  </a:schemeClr>
                </a:solidFill>
                <a:latin typeface="Franklin Gothic Book" pitchFamily="34" charset="0"/>
              </a:rPr>
              <a:t>Mallur</a:t>
            </a:r>
            <a:r>
              <a:rPr lang="en-US" sz="3600" b="1" dirty="0" smtClean="0">
                <a:solidFill>
                  <a:schemeClr val="accent3">
                    <a:lumMod val="50000"/>
                  </a:schemeClr>
                </a:solidFill>
                <a:latin typeface="Franklin Gothic Book" pitchFamily="34" charset="0"/>
              </a:rPr>
              <a:t> Flora &amp; Hospitality Pvt. Ltd.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sz="2800" dirty="0" smtClean="0"/>
              <a:t>	</a:t>
            </a:r>
            <a:r>
              <a:rPr lang="en-US" sz="2750" b="1" dirty="0" smtClean="0">
                <a:solidFill>
                  <a:srgbClr val="002060"/>
                </a:solidFill>
                <a:latin typeface="Franklin Gothic Book" pitchFamily="34" charset="0"/>
              </a:rPr>
              <a:t>M/s </a:t>
            </a:r>
            <a:r>
              <a:rPr lang="en-US" sz="2750" b="1" dirty="0" err="1" smtClean="0">
                <a:solidFill>
                  <a:srgbClr val="002060"/>
                </a:solidFill>
                <a:latin typeface="Franklin Gothic Book" pitchFamily="34" charset="0"/>
              </a:rPr>
              <a:t>Mallur</a:t>
            </a:r>
            <a:r>
              <a:rPr lang="en-US" sz="2750" b="1" dirty="0" smtClean="0">
                <a:solidFill>
                  <a:srgbClr val="002060"/>
                </a:solidFill>
                <a:latin typeface="Franklin Gothic Book" pitchFamily="34" charset="0"/>
              </a:rPr>
              <a:t> Flora &amp; Hospitality Pvt. </a:t>
            </a:r>
            <a:r>
              <a:rPr lang="en-US" sz="2750" b="1" dirty="0" err="1" smtClean="0">
                <a:solidFill>
                  <a:srgbClr val="002060"/>
                </a:solidFill>
                <a:latin typeface="Franklin Gothic Book" pitchFamily="34" charset="0"/>
              </a:rPr>
              <a:t>Ltd. </a:t>
            </a:r>
            <a:r>
              <a:rPr lang="en-US" sz="2750" b="1" dirty="0" smtClean="0">
                <a:solidFill>
                  <a:srgbClr val="002060"/>
                </a:solidFill>
                <a:latin typeface="Franklin Gothic Book" pitchFamily="34" charset="0"/>
              </a:rPr>
              <a:t>was established by Shri </a:t>
            </a:r>
            <a:r>
              <a:rPr lang="en-US" sz="2750" b="1" dirty="0" err="1" smtClean="0">
                <a:solidFill>
                  <a:srgbClr val="002060"/>
                </a:solidFill>
                <a:latin typeface="Franklin Gothic Book" pitchFamily="34" charset="0"/>
              </a:rPr>
              <a:t>Munilakkappa</a:t>
            </a:r>
            <a:r>
              <a:rPr lang="en-US" sz="2750" b="1" dirty="0" smtClean="0">
                <a:solidFill>
                  <a:srgbClr val="002060"/>
                </a:solidFill>
                <a:latin typeface="Franklin Gothic Book" pitchFamily="34" charset="0"/>
              </a:rPr>
              <a:t> </a:t>
            </a:r>
            <a:r>
              <a:rPr lang="en-US" sz="2750" b="1" dirty="0" err="1" smtClean="0">
                <a:solidFill>
                  <a:srgbClr val="002060"/>
                </a:solidFill>
                <a:latin typeface="Franklin Gothic Book" pitchFamily="34" charset="0"/>
              </a:rPr>
              <a:t>Appiga</a:t>
            </a:r>
            <a:r>
              <a:rPr lang="en-US" sz="2750" b="1" dirty="0" smtClean="0">
                <a:solidFill>
                  <a:srgbClr val="002060"/>
                </a:solidFill>
                <a:latin typeface="Franklin Gothic Book" pitchFamily="34" charset="0"/>
              </a:rPr>
              <a:t>; Smt. </a:t>
            </a:r>
            <a:r>
              <a:rPr lang="en-US" sz="2750" b="1" dirty="0" err="1" smtClean="0">
                <a:solidFill>
                  <a:srgbClr val="002060"/>
                </a:solidFill>
                <a:latin typeface="Franklin Gothic Book" pitchFamily="34" charset="0"/>
              </a:rPr>
              <a:t>Rathnamma Sultanpet Munilakkappa; Shri. Aakaash Sultanpet Raju and Smt. Sunita Raju as a private limited company in the year 1998 with financial assistance from KSFC.  </a:t>
            </a:r>
            <a:r>
              <a:rPr lang="en-US" sz="2750" b="1" dirty="0" smtClean="0">
                <a:solidFill>
                  <a:srgbClr val="002060"/>
                </a:solidFill>
                <a:latin typeface="Franklin Gothic Book" pitchFamily="34" charset="0"/>
              </a:rPr>
              <a:t>The unit has developed </a:t>
            </a:r>
            <a:r>
              <a:rPr lang="en-US" sz="2750" b="1" dirty="0" err="1" smtClean="0">
                <a:solidFill>
                  <a:srgbClr val="002060"/>
                </a:solidFill>
                <a:latin typeface="Franklin Gothic Book" pitchFamily="34" charset="0"/>
              </a:rPr>
              <a:t>ayurvedic</a:t>
            </a:r>
            <a:r>
              <a:rPr lang="en-US" sz="2750" b="1" dirty="0" smtClean="0">
                <a:solidFill>
                  <a:srgbClr val="002060"/>
                </a:solidFill>
                <a:latin typeface="Franklin Gothic Book" pitchFamily="34" charset="0"/>
              </a:rPr>
              <a:t> medicines for curing various life style diseases and has obtained </a:t>
            </a:r>
            <a:r>
              <a:rPr lang="en-US" sz="2750" b="1" dirty="0" err="1" smtClean="0">
                <a:solidFill>
                  <a:srgbClr val="002060"/>
                </a:solidFill>
                <a:latin typeface="Franklin Gothic Book" pitchFamily="34" charset="0"/>
              </a:rPr>
              <a:t>licence</a:t>
            </a:r>
            <a:r>
              <a:rPr lang="en-US" sz="2750" b="1" dirty="0" smtClean="0">
                <a:solidFill>
                  <a:srgbClr val="002060"/>
                </a:solidFill>
                <a:latin typeface="Franklin Gothic Book" pitchFamily="34" charset="0"/>
              </a:rPr>
              <a:t> from the Directorate of AYUSH dept. for manufacture of 6 medicines.  The unit had released its products at New-Delhi during 2016 through AYUSH Ministry.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Girish</a:t>
            </a:r>
            <a:r>
              <a:rPr lang="en-US" sz="3600" b="1" dirty="0" smtClean="0">
                <a:solidFill>
                  <a:schemeClr val="accent3">
                    <a:lumMod val="50000"/>
                  </a:schemeClr>
                </a:solidFill>
                <a:latin typeface="Franklin Gothic Book" pitchFamily="34" charset="0"/>
              </a:rPr>
              <a:t> Paper Packaging (P) Ltd.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sz="2800" dirty="0" smtClean="0"/>
              <a:t>	</a:t>
            </a:r>
            <a:endParaRPr lang="en-US" sz="2800" b="1" dirty="0" smtClean="0">
              <a:solidFill>
                <a:srgbClr val="002060"/>
              </a:solidFill>
              <a:latin typeface="Franklin Gothic Book" pitchFamily="34" charset="0"/>
            </a:endParaRPr>
          </a:p>
        </p:txBody>
      </p:sp>
      <p:grpSp>
        <p:nvGrpSpPr>
          <p:cNvPr id="4" name="Group 3"/>
          <p:cNvGrpSpPr/>
          <p:nvPr/>
        </p:nvGrpSpPr>
        <p:grpSpPr>
          <a:xfrm>
            <a:off x="428596" y="1928802"/>
            <a:ext cx="8215370" cy="4572032"/>
            <a:chOff x="428596" y="1928802"/>
            <a:chExt cx="8215370" cy="4572032"/>
          </a:xfrm>
        </p:grpSpPr>
        <p:pic>
          <p:nvPicPr>
            <p:cNvPr id="5" name="Picture 2" descr="ANIL KUMAR BUDIHAL  PHOTO"/>
            <p:cNvPicPr>
              <a:picLocks noChangeAspect="1" noChangeArrowheads="1"/>
            </p:cNvPicPr>
            <p:nvPr/>
          </p:nvPicPr>
          <p:blipFill>
            <a:blip r:embed="rId2"/>
            <a:srcRect l="9615" t="3927" r="8653" b="5758"/>
            <a:stretch>
              <a:fillRect/>
            </a:stretch>
          </p:blipFill>
          <p:spPr bwMode="auto">
            <a:xfrm>
              <a:off x="428596" y="2285992"/>
              <a:ext cx="2143140" cy="2143140"/>
            </a:xfrm>
            <a:prstGeom prst="rect">
              <a:avLst/>
            </a:prstGeom>
            <a:noFill/>
            <a:ln w="9525">
              <a:noFill/>
              <a:miter lim="800000"/>
              <a:headEnd/>
              <a:tailEnd/>
            </a:ln>
          </p:spPr>
        </p:pic>
        <p:pic>
          <p:nvPicPr>
            <p:cNvPr id="6" name="Picture 3" descr="P_20180219_164728"/>
            <p:cNvPicPr>
              <a:picLocks noChangeAspect="1" noChangeArrowheads="1"/>
            </p:cNvPicPr>
            <p:nvPr/>
          </p:nvPicPr>
          <p:blipFill>
            <a:blip r:embed="rId3" cstate="print"/>
            <a:srcRect/>
            <a:stretch>
              <a:fillRect/>
            </a:stretch>
          </p:blipFill>
          <p:spPr bwMode="auto">
            <a:xfrm>
              <a:off x="3694462" y="1928802"/>
              <a:ext cx="4925670" cy="2428892"/>
            </a:xfrm>
            <a:prstGeom prst="rect">
              <a:avLst/>
            </a:prstGeom>
            <a:noFill/>
            <a:ln w="9525">
              <a:noFill/>
              <a:miter lim="800000"/>
              <a:headEnd/>
              <a:tailEnd/>
            </a:ln>
          </p:spPr>
        </p:pic>
        <p:pic>
          <p:nvPicPr>
            <p:cNvPr id="7" name="Picture 4" descr="P_20180219_164931"/>
            <p:cNvPicPr>
              <a:picLocks noChangeAspect="1" noChangeArrowheads="1"/>
            </p:cNvPicPr>
            <p:nvPr/>
          </p:nvPicPr>
          <p:blipFill>
            <a:blip r:embed="rId4" cstate="print"/>
            <a:srcRect/>
            <a:stretch>
              <a:fillRect/>
            </a:stretch>
          </p:blipFill>
          <p:spPr bwMode="auto">
            <a:xfrm>
              <a:off x="3714744" y="4500570"/>
              <a:ext cx="4929222" cy="2000264"/>
            </a:xfrm>
            <a:prstGeom prst="rect">
              <a:avLst/>
            </a:prstGeom>
            <a:noFill/>
            <a:ln w="9525">
              <a:noFill/>
              <a:miter lim="800000"/>
              <a:headEnd/>
              <a:tailEnd/>
            </a:ln>
          </p:spPr>
        </p:pic>
      </p:grpSp>
      <p:sp>
        <p:nvSpPr>
          <p:cNvPr id="8" name="TextBox 7"/>
          <p:cNvSpPr txBox="1"/>
          <p:nvPr/>
        </p:nvSpPr>
        <p:spPr>
          <a:xfrm>
            <a:off x="285720" y="4425743"/>
            <a:ext cx="2786082" cy="646331"/>
          </a:xfrm>
          <a:prstGeom prst="rect">
            <a:avLst/>
          </a:prstGeom>
          <a:noFill/>
        </p:spPr>
        <p:txBody>
          <a:bodyPr wrap="square" rtlCol="0">
            <a:spAutoFit/>
          </a:bodyPr>
          <a:lstStyle/>
          <a:p>
            <a:r>
              <a:rPr lang="en-IN" b="1" dirty="0" smtClean="0">
                <a:solidFill>
                  <a:srgbClr val="002060"/>
                </a:solidFill>
                <a:latin typeface="Franklin Gothic Book" pitchFamily="34" charset="0"/>
              </a:rPr>
              <a:t>Sri Anil Kumar </a:t>
            </a:r>
            <a:r>
              <a:rPr lang="en-IN" b="1" dirty="0" err="1" smtClean="0">
                <a:solidFill>
                  <a:srgbClr val="002060"/>
                </a:solidFill>
                <a:latin typeface="Franklin Gothic Book" pitchFamily="34" charset="0"/>
              </a:rPr>
              <a:t>Budihal</a:t>
            </a:r>
            <a:endParaRPr lang="en-US" b="1" dirty="0" smtClean="0">
              <a:solidFill>
                <a:srgbClr val="002060"/>
              </a:solidFill>
              <a:latin typeface="Franklin Gothic Book" pitchFamily="34" charset="0"/>
            </a:endParaRPr>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Girish</a:t>
            </a:r>
            <a:r>
              <a:rPr lang="en-US" sz="3600" b="1" dirty="0" smtClean="0">
                <a:solidFill>
                  <a:schemeClr val="accent3">
                    <a:lumMod val="50000"/>
                  </a:schemeClr>
                </a:solidFill>
                <a:latin typeface="Franklin Gothic Book" pitchFamily="34" charset="0"/>
              </a:rPr>
              <a:t> Paper Packaging (P) Ltd.</a:t>
            </a:r>
          </a:p>
        </p:txBody>
      </p:sp>
      <p:sp>
        <p:nvSpPr>
          <p:cNvPr id="3" name="Content Placeholder 2"/>
          <p:cNvSpPr>
            <a:spLocks noGrp="1"/>
          </p:cNvSpPr>
          <p:nvPr>
            <p:ph idx="1"/>
          </p:nvPr>
        </p:nvSpPr>
        <p:spPr>
          <a:xfrm>
            <a:off x="142844" y="1928803"/>
            <a:ext cx="8786874" cy="4643470"/>
          </a:xfrm>
        </p:spPr>
        <p:txBody>
          <a:bodyPr>
            <a:noAutofit/>
          </a:bodyPr>
          <a:lstStyle/>
          <a:p>
            <a:pPr algn="just">
              <a:buNone/>
            </a:pPr>
            <a:r>
              <a:rPr lang="en-US" sz="2800" dirty="0" smtClean="0"/>
              <a:t>	</a:t>
            </a:r>
            <a:r>
              <a:rPr lang="en-US" sz="3100" b="1" dirty="0" smtClean="0">
                <a:solidFill>
                  <a:srgbClr val="002060"/>
                </a:solidFill>
                <a:latin typeface="Franklin Gothic Book" pitchFamily="34" charset="0"/>
              </a:rPr>
              <a:t>M/s </a:t>
            </a:r>
            <a:r>
              <a:rPr lang="en-US" sz="3100" b="1" dirty="0" err="1" smtClean="0">
                <a:solidFill>
                  <a:srgbClr val="002060"/>
                </a:solidFill>
                <a:latin typeface="Franklin Gothic Book" pitchFamily="34" charset="0"/>
              </a:rPr>
              <a:t>Girish</a:t>
            </a:r>
            <a:r>
              <a:rPr lang="en-US" sz="3100" b="1" dirty="0" smtClean="0">
                <a:solidFill>
                  <a:srgbClr val="002060"/>
                </a:solidFill>
                <a:latin typeface="Franklin Gothic Book" pitchFamily="34" charset="0"/>
              </a:rPr>
              <a:t> Paper Packaging (P) Ltd. was established as a Private Limited Company by Shri </a:t>
            </a:r>
            <a:r>
              <a:rPr lang="en-US" sz="3100" b="1" dirty="0" err="1" smtClean="0">
                <a:solidFill>
                  <a:srgbClr val="002060"/>
                </a:solidFill>
                <a:latin typeface="Franklin Gothic Book" pitchFamily="34" charset="0"/>
              </a:rPr>
              <a:t>Mallesh</a:t>
            </a:r>
            <a:r>
              <a:rPr lang="en-US" sz="3100" b="1" dirty="0" smtClean="0">
                <a:solidFill>
                  <a:srgbClr val="002060"/>
                </a:solidFill>
                <a:latin typeface="Franklin Gothic Book" pitchFamily="34" charset="0"/>
              </a:rPr>
              <a:t> </a:t>
            </a:r>
            <a:r>
              <a:rPr lang="en-US" sz="3100" b="1" dirty="0" err="1" smtClean="0">
                <a:solidFill>
                  <a:srgbClr val="002060"/>
                </a:solidFill>
                <a:latin typeface="Franklin Gothic Book" pitchFamily="34" charset="0"/>
              </a:rPr>
              <a:t>Budihal</a:t>
            </a:r>
            <a:r>
              <a:rPr lang="en-US" sz="3100" b="1" dirty="0" smtClean="0">
                <a:solidFill>
                  <a:srgbClr val="002060"/>
                </a:solidFill>
                <a:latin typeface="Franklin Gothic Book" pitchFamily="34" charset="0"/>
              </a:rPr>
              <a:t> in the year 1990 with financial assistance of Rs.2.50 crore from KSFC.   The unit is engaged in Printing &amp; Packaging with latest 4 </a:t>
            </a:r>
            <a:r>
              <a:rPr lang="en-US" sz="3100" b="1" dirty="0" err="1" smtClean="0">
                <a:solidFill>
                  <a:srgbClr val="002060"/>
                </a:solidFill>
                <a:latin typeface="Franklin Gothic Book" pitchFamily="34" charset="0"/>
              </a:rPr>
              <a:t>colour</a:t>
            </a:r>
            <a:r>
              <a:rPr lang="en-US" sz="3100" b="1" dirty="0" smtClean="0">
                <a:solidFill>
                  <a:srgbClr val="002060"/>
                </a:solidFill>
                <a:latin typeface="Franklin Gothic Book" pitchFamily="34" charset="0"/>
              </a:rPr>
              <a:t> printing machinery.  It has achieved a commendable turnover of Rs.6.54 crore. Their major clientele include </a:t>
            </a:r>
            <a:r>
              <a:rPr lang="en-US" sz="3100" b="1" dirty="0" err="1" smtClean="0">
                <a:solidFill>
                  <a:srgbClr val="002060"/>
                </a:solidFill>
                <a:latin typeface="Franklin Gothic Book" pitchFamily="34" charset="0"/>
              </a:rPr>
              <a:t>Moksha</a:t>
            </a:r>
            <a:r>
              <a:rPr lang="en-US" sz="3100" b="1" dirty="0" smtClean="0">
                <a:solidFill>
                  <a:srgbClr val="002060"/>
                </a:solidFill>
                <a:latin typeface="Franklin Gothic Book" pitchFamily="34" charset="0"/>
              </a:rPr>
              <a:t> </a:t>
            </a:r>
            <a:r>
              <a:rPr lang="en-US" sz="3100" b="1" dirty="0" err="1" smtClean="0">
                <a:solidFill>
                  <a:srgbClr val="002060"/>
                </a:solidFill>
                <a:latin typeface="Franklin Gothic Book" pitchFamily="34" charset="0"/>
              </a:rPr>
              <a:t>Agabathi</a:t>
            </a:r>
            <a:r>
              <a:rPr lang="en-US" sz="3100" b="1" dirty="0" smtClean="0">
                <a:solidFill>
                  <a:srgbClr val="002060"/>
                </a:solidFill>
                <a:latin typeface="Franklin Gothic Book" pitchFamily="34" charset="0"/>
              </a:rPr>
              <a:t>, Ashok Trading, Shalimar </a:t>
            </a:r>
            <a:r>
              <a:rPr lang="en-US" sz="3100" b="1" dirty="0" err="1" smtClean="0">
                <a:solidFill>
                  <a:srgbClr val="002060"/>
                </a:solidFill>
                <a:latin typeface="Franklin Gothic Book" pitchFamily="34" charset="0"/>
              </a:rPr>
              <a:t>Agarbathi</a:t>
            </a:r>
            <a:r>
              <a:rPr lang="en-US" sz="3100" b="1" dirty="0" smtClean="0">
                <a:solidFill>
                  <a:srgbClr val="002060"/>
                </a:solidFill>
                <a:latin typeface="Franklin Gothic Book" pitchFamily="34" charset="0"/>
              </a:rPr>
              <a:t> etc.</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sv-SE" sz="3600" b="1" dirty="0" smtClean="0">
                <a:solidFill>
                  <a:schemeClr val="accent3">
                    <a:lumMod val="50000"/>
                  </a:schemeClr>
                </a:solidFill>
                <a:latin typeface="Franklin Gothic Book" pitchFamily="34" charset="0"/>
              </a:rPr>
              <a:t>Shri Krishna Pipe Industries</a:t>
            </a:r>
            <a:endParaRPr lang="en-US" sz="3600" b="1" dirty="0" smtClean="0">
              <a:solidFill>
                <a:schemeClr val="accent3">
                  <a:lumMod val="50000"/>
                </a:schemeClr>
              </a:solidFill>
              <a:latin typeface="Franklin Gothic Book" pitchFamily="34" charset="0"/>
            </a:endParaRPr>
          </a:p>
        </p:txBody>
      </p:sp>
      <p:grpSp>
        <p:nvGrpSpPr>
          <p:cNvPr id="9" name="Group 8"/>
          <p:cNvGrpSpPr/>
          <p:nvPr/>
        </p:nvGrpSpPr>
        <p:grpSpPr>
          <a:xfrm>
            <a:off x="571471" y="1928802"/>
            <a:ext cx="8257247" cy="4572032"/>
            <a:chOff x="571471" y="1928802"/>
            <a:chExt cx="8257247" cy="4572032"/>
          </a:xfrm>
        </p:grpSpPr>
        <p:pic>
          <p:nvPicPr>
            <p:cNvPr id="10" name="Picture 1" descr="C:\Users\hp\Desktop\BHASKAR NAYAK (1).jpg"/>
            <p:cNvPicPr>
              <a:picLocks noChangeAspect="1" noChangeArrowheads="1"/>
            </p:cNvPicPr>
            <p:nvPr/>
          </p:nvPicPr>
          <p:blipFill>
            <a:blip r:embed="rId2"/>
            <a:srcRect/>
            <a:stretch>
              <a:fillRect/>
            </a:stretch>
          </p:blipFill>
          <p:spPr bwMode="auto">
            <a:xfrm>
              <a:off x="571471" y="1928802"/>
              <a:ext cx="2217041" cy="3214710"/>
            </a:xfrm>
            <a:prstGeom prst="rect">
              <a:avLst/>
            </a:prstGeom>
            <a:noFill/>
            <a:ln w="9525">
              <a:noFill/>
              <a:miter lim="800000"/>
              <a:headEnd/>
              <a:tailEnd/>
            </a:ln>
          </p:spPr>
        </p:pic>
        <p:pic>
          <p:nvPicPr>
            <p:cNvPr id="11" name="Picture 3" descr="C:\Users\hp\Downloads\pipe 1 (1).jpg"/>
            <p:cNvPicPr>
              <a:picLocks noChangeAspect="1" noChangeArrowheads="1"/>
            </p:cNvPicPr>
            <p:nvPr/>
          </p:nvPicPr>
          <p:blipFill>
            <a:blip r:embed="rId3"/>
            <a:srcRect l="2532" t="2184" r="2532" b="3261"/>
            <a:stretch>
              <a:fillRect/>
            </a:stretch>
          </p:blipFill>
          <p:spPr bwMode="auto">
            <a:xfrm>
              <a:off x="3286115" y="1928802"/>
              <a:ext cx="5542603" cy="4572032"/>
            </a:xfrm>
            <a:prstGeom prst="rect">
              <a:avLst/>
            </a:prstGeom>
            <a:noFill/>
            <a:ln w="9525">
              <a:noFill/>
              <a:miter lim="800000"/>
              <a:headEnd/>
              <a:tailEnd/>
            </a:ln>
          </p:spPr>
        </p:pic>
      </p:grpSp>
      <p:sp>
        <p:nvSpPr>
          <p:cNvPr id="12" name="TextBox 11"/>
          <p:cNvSpPr txBox="1"/>
          <p:nvPr/>
        </p:nvSpPr>
        <p:spPr>
          <a:xfrm>
            <a:off x="500034" y="5143512"/>
            <a:ext cx="2428892" cy="369332"/>
          </a:xfrm>
          <a:prstGeom prst="rect">
            <a:avLst/>
          </a:prstGeom>
          <a:noFill/>
        </p:spPr>
        <p:txBody>
          <a:bodyPr wrap="square" rtlCol="0">
            <a:spAutoFit/>
          </a:bodyPr>
          <a:lstStyle/>
          <a:p>
            <a:r>
              <a:rPr lang="en-US" b="1" dirty="0" smtClean="0">
                <a:solidFill>
                  <a:srgbClr val="002060"/>
                </a:solidFill>
                <a:latin typeface="Franklin Gothic Book" pitchFamily="34" charset="0"/>
              </a:rPr>
              <a:t>Shri </a:t>
            </a:r>
            <a:r>
              <a:rPr lang="en-US" b="1" dirty="0" err="1" smtClean="0">
                <a:solidFill>
                  <a:srgbClr val="002060"/>
                </a:solidFill>
                <a:latin typeface="Franklin Gothic Book" pitchFamily="34" charset="0"/>
              </a:rPr>
              <a:t>Bhaskar</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Nayak</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sv-SE" sz="3600" b="1" dirty="0" smtClean="0">
                <a:solidFill>
                  <a:schemeClr val="accent3">
                    <a:lumMod val="50000"/>
                  </a:schemeClr>
                </a:solidFill>
                <a:latin typeface="Franklin Gothic Book" pitchFamily="34" charset="0"/>
              </a:rPr>
              <a:t>Shri Krishna Pipe Industries</a:t>
            </a:r>
            <a:endParaRPr lang="en-US" sz="36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b="1" dirty="0" smtClean="0">
                <a:solidFill>
                  <a:srgbClr val="002060"/>
                </a:solidFill>
                <a:latin typeface="Franklin Gothic Book" pitchFamily="34" charset="0"/>
              </a:rPr>
              <a:t>	M/s Shri Krishna Pipe Industries was established by Shri </a:t>
            </a:r>
            <a:r>
              <a:rPr lang="en-US" b="1" dirty="0" err="1" smtClean="0">
                <a:solidFill>
                  <a:srgbClr val="002060"/>
                </a:solidFill>
                <a:latin typeface="Franklin Gothic Book" pitchFamily="34" charset="0"/>
              </a:rPr>
              <a:t>Bhaskar</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Nayak</a:t>
            </a:r>
            <a:r>
              <a:rPr lang="en-US" b="1" dirty="0" smtClean="0">
                <a:solidFill>
                  <a:srgbClr val="002060"/>
                </a:solidFill>
                <a:latin typeface="Franklin Gothic Book" pitchFamily="34" charset="0"/>
              </a:rPr>
              <a:t> and  Smt. </a:t>
            </a:r>
            <a:r>
              <a:rPr lang="en-US" b="1" dirty="0" err="1" smtClean="0">
                <a:solidFill>
                  <a:srgbClr val="002060"/>
                </a:solidFill>
                <a:latin typeface="Franklin Gothic Book" pitchFamily="34" charset="0"/>
              </a:rPr>
              <a:t>Bharathi</a:t>
            </a:r>
            <a:r>
              <a:rPr lang="en-US" b="1" dirty="0" smtClean="0">
                <a:solidFill>
                  <a:srgbClr val="002060"/>
                </a:solidFill>
                <a:latin typeface="Franklin Gothic Book" pitchFamily="34" charset="0"/>
              </a:rPr>
              <a:t> B. </a:t>
            </a:r>
            <a:r>
              <a:rPr lang="en-US" b="1" dirty="0" err="1" smtClean="0">
                <a:solidFill>
                  <a:srgbClr val="002060"/>
                </a:solidFill>
                <a:latin typeface="Franklin Gothic Book" pitchFamily="34" charset="0"/>
              </a:rPr>
              <a:t>Nayak</a:t>
            </a:r>
            <a:r>
              <a:rPr lang="en-US" b="1" dirty="0" smtClean="0">
                <a:solidFill>
                  <a:srgbClr val="002060"/>
                </a:solidFill>
                <a:latin typeface="Franklin Gothic Book" pitchFamily="34" charset="0"/>
              </a:rPr>
              <a:t> as a partnership firm in the year 1997 with financial assistance of Rs.3. crore from KSFC.  The unit manufactures PVC Pipes and is meeting the requirements of local customers under their popular brand name "Sri Krishna", "Sri Ram".   It has achieved a turnover of Rs.8.73 crore.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Karnataka OEM &amp; Spares Pvt. Ltd.           </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b="1" dirty="0" smtClean="0">
                <a:solidFill>
                  <a:srgbClr val="002060"/>
                </a:solidFill>
                <a:latin typeface="Franklin Gothic Book" pitchFamily="34" charset="0"/>
              </a:rPr>
              <a:t>	</a:t>
            </a:r>
          </a:p>
        </p:txBody>
      </p:sp>
      <p:pic>
        <p:nvPicPr>
          <p:cNvPr id="4" name="Picture 2" descr="C:\Users\hp\AppData\Local\Microsoft\Windows\Temporary Internet Files\Content.IE5\7KZYAZT3\VRG.jpg"/>
          <p:cNvPicPr>
            <a:picLocks noChangeAspect="1" noChangeArrowheads="1"/>
          </p:cNvPicPr>
          <p:nvPr/>
        </p:nvPicPr>
        <p:blipFill>
          <a:blip r:embed="rId2"/>
          <a:srcRect/>
          <a:stretch>
            <a:fillRect/>
          </a:stretch>
        </p:blipFill>
        <p:spPr bwMode="auto">
          <a:xfrm>
            <a:off x="1142976" y="2071678"/>
            <a:ext cx="6286544" cy="3786214"/>
          </a:xfrm>
          <a:prstGeom prst="rect">
            <a:avLst/>
          </a:prstGeom>
          <a:noFill/>
          <a:ln w="9525">
            <a:noFill/>
            <a:miter lim="800000"/>
            <a:headEnd/>
            <a:tailEnd/>
          </a:ln>
        </p:spPr>
      </p:pic>
      <p:sp>
        <p:nvSpPr>
          <p:cNvPr id="5" name="TextBox 4"/>
          <p:cNvSpPr txBox="1"/>
          <p:nvPr/>
        </p:nvSpPr>
        <p:spPr>
          <a:xfrm>
            <a:off x="1214414" y="5929330"/>
            <a:ext cx="6215106" cy="461665"/>
          </a:xfrm>
          <a:prstGeom prst="rect">
            <a:avLst/>
          </a:prstGeom>
          <a:noFill/>
        </p:spPr>
        <p:txBody>
          <a:bodyPr wrap="square" rtlCol="0">
            <a:spAutoFit/>
          </a:bodyPr>
          <a:lstStyle/>
          <a:p>
            <a:r>
              <a:rPr lang="en-US" sz="2400" b="1" dirty="0" smtClean="0">
                <a:solidFill>
                  <a:srgbClr val="002060"/>
                </a:solidFill>
                <a:latin typeface="Franklin Gothic Book" pitchFamily="34" charset="0"/>
              </a:rPr>
              <a:t>Shri B. </a:t>
            </a:r>
            <a:r>
              <a:rPr lang="en-US" sz="2400" b="1" dirty="0" err="1" smtClean="0">
                <a:solidFill>
                  <a:srgbClr val="002060"/>
                </a:solidFill>
                <a:latin typeface="Franklin Gothic Book" pitchFamily="34" charset="0"/>
              </a:rPr>
              <a:t>Saikumar</a:t>
            </a:r>
            <a:r>
              <a:rPr lang="en-US" sz="2400" b="1" dirty="0" smtClean="0">
                <a:solidFill>
                  <a:srgbClr val="002060"/>
                </a:solidFill>
                <a:latin typeface="Franklin Gothic Book" pitchFamily="34" charset="0"/>
              </a:rPr>
              <a:t> &amp; Shri V.R. </a:t>
            </a:r>
            <a:r>
              <a:rPr lang="en-US" sz="2400" b="1" dirty="0" err="1" smtClean="0">
                <a:solidFill>
                  <a:srgbClr val="002060"/>
                </a:solidFill>
                <a:latin typeface="Franklin Gothic Book" pitchFamily="34" charset="0"/>
              </a:rPr>
              <a:t>Gourishankar</a:t>
            </a:r>
            <a:r>
              <a:rPr lang="en-US" sz="2400" b="1" dirty="0" smtClean="0">
                <a:solidFill>
                  <a:srgbClr val="002060"/>
                </a:solidFill>
                <a:latin typeface="Franklin Gothic Book" pitchFamily="34" charset="0"/>
              </a:rPr>
              <a:t> </a:t>
            </a:r>
            <a:endParaRPr lang="en-US"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Karnataka OEM &amp; Spares Pvt. Ltd. </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b="1" dirty="0" smtClean="0">
                <a:solidFill>
                  <a:srgbClr val="002060"/>
                </a:solidFill>
                <a:latin typeface="Franklin Gothic Book" pitchFamily="34" charset="0"/>
              </a:rPr>
              <a:t>	</a:t>
            </a:r>
          </a:p>
          <a:p>
            <a:pPr algn="just">
              <a:buNone/>
            </a:pPr>
            <a:r>
              <a:rPr lang="en-US" b="1" dirty="0" smtClean="0">
                <a:solidFill>
                  <a:srgbClr val="002060"/>
                </a:solidFill>
                <a:latin typeface="Franklin Gothic Book" pitchFamily="34" charset="0"/>
              </a:rPr>
              <a:t>	M/s Karnataka OEM &amp; Spares Pvt. Ltd. was founded by Shri B. </a:t>
            </a:r>
            <a:r>
              <a:rPr lang="en-US" b="1" dirty="0" err="1" smtClean="0">
                <a:solidFill>
                  <a:srgbClr val="002060"/>
                </a:solidFill>
                <a:latin typeface="Franklin Gothic Book" pitchFamily="34" charset="0"/>
              </a:rPr>
              <a:t>Saikumar</a:t>
            </a:r>
            <a:r>
              <a:rPr lang="en-US" b="1" dirty="0" smtClean="0">
                <a:solidFill>
                  <a:srgbClr val="002060"/>
                </a:solidFill>
                <a:latin typeface="Franklin Gothic Book" pitchFamily="34" charset="0"/>
              </a:rPr>
              <a:t>; Ms. </a:t>
            </a:r>
            <a:r>
              <a:rPr lang="en-US" b="1" dirty="0" err="1" smtClean="0">
                <a:solidFill>
                  <a:srgbClr val="002060"/>
                </a:solidFill>
                <a:latin typeface="Franklin Gothic Book" pitchFamily="34" charset="0"/>
              </a:rPr>
              <a:t>Preeti</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Saikumar</a:t>
            </a:r>
            <a:r>
              <a:rPr lang="en-US" b="1" dirty="0" smtClean="0">
                <a:solidFill>
                  <a:srgbClr val="002060"/>
                </a:solidFill>
                <a:latin typeface="Franklin Gothic Book" pitchFamily="34" charset="0"/>
              </a:rPr>
              <a:t> and Shri V.R. </a:t>
            </a:r>
            <a:r>
              <a:rPr lang="en-US" b="1" dirty="0" err="1" smtClean="0">
                <a:solidFill>
                  <a:srgbClr val="002060"/>
                </a:solidFill>
                <a:latin typeface="Franklin Gothic Book" pitchFamily="34" charset="0"/>
              </a:rPr>
              <a:t>Gourishankar</a:t>
            </a:r>
            <a:r>
              <a:rPr lang="en-US" b="1" dirty="0" smtClean="0">
                <a:solidFill>
                  <a:srgbClr val="002060"/>
                </a:solidFill>
                <a:latin typeface="Franklin Gothic Book" pitchFamily="34" charset="0"/>
              </a:rPr>
              <a:t> in the year 2014 with financial assistance from KSFC.  The unit manufactures fine fasteners and is catering to all Metros. They export to Germany, France &amp; Thailand.  The firm has diversified into the activity of  power generation from windmills.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Hotel </a:t>
            </a:r>
            <a:r>
              <a:rPr lang="en-US" sz="3600" b="1" dirty="0" err="1" smtClean="0">
                <a:solidFill>
                  <a:schemeClr val="accent3">
                    <a:lumMod val="50000"/>
                  </a:schemeClr>
                </a:solidFill>
                <a:latin typeface="Franklin Gothic Book" pitchFamily="34" charset="0"/>
              </a:rPr>
              <a:t>Shashinag</a:t>
            </a:r>
            <a:r>
              <a:rPr lang="en-US" sz="3600" b="1" dirty="0" smtClean="0">
                <a:solidFill>
                  <a:schemeClr val="accent3">
                    <a:lumMod val="50000"/>
                  </a:schemeClr>
                </a:solidFill>
                <a:latin typeface="Franklin Gothic Book" pitchFamily="34" charset="0"/>
              </a:rPr>
              <a:t> Residency</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b="1" dirty="0" smtClean="0">
                <a:solidFill>
                  <a:srgbClr val="002060"/>
                </a:solidFill>
                <a:latin typeface="Franklin Gothic Book" pitchFamily="34" charset="0"/>
              </a:rPr>
              <a:t>	</a:t>
            </a:r>
          </a:p>
          <a:p>
            <a:pPr algn="just">
              <a:buNone/>
            </a:pPr>
            <a:r>
              <a:rPr lang="en-US" b="1" dirty="0" smtClean="0">
                <a:solidFill>
                  <a:srgbClr val="002060"/>
                </a:solidFill>
                <a:latin typeface="Franklin Gothic Book" pitchFamily="34" charset="0"/>
              </a:rPr>
              <a:t>	</a:t>
            </a:r>
          </a:p>
        </p:txBody>
      </p:sp>
      <p:pic>
        <p:nvPicPr>
          <p:cNvPr id="4" name="Picture 1" descr="C:\Users\hp\Desktop\hotel-shashinag-residency-sholapur-.jpeg"/>
          <p:cNvPicPr>
            <a:picLocks noChangeAspect="1" noChangeArrowheads="1"/>
          </p:cNvPicPr>
          <p:nvPr/>
        </p:nvPicPr>
        <p:blipFill>
          <a:blip r:embed="rId2"/>
          <a:srcRect/>
          <a:stretch>
            <a:fillRect/>
          </a:stretch>
        </p:blipFill>
        <p:spPr bwMode="auto">
          <a:xfrm>
            <a:off x="1323776" y="2000240"/>
            <a:ext cx="6391496" cy="4500594"/>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Hotel </a:t>
            </a:r>
            <a:r>
              <a:rPr lang="en-US" sz="3600" b="1" dirty="0" err="1" smtClean="0">
                <a:solidFill>
                  <a:schemeClr val="accent3">
                    <a:lumMod val="50000"/>
                  </a:schemeClr>
                </a:solidFill>
                <a:latin typeface="Franklin Gothic Book" pitchFamily="34" charset="0"/>
              </a:rPr>
              <a:t>Shashinag</a:t>
            </a:r>
            <a:r>
              <a:rPr lang="en-US" sz="3600" b="1" dirty="0" smtClean="0">
                <a:solidFill>
                  <a:schemeClr val="accent3">
                    <a:lumMod val="50000"/>
                  </a:schemeClr>
                </a:solidFill>
                <a:latin typeface="Franklin Gothic Book" pitchFamily="34" charset="0"/>
              </a:rPr>
              <a:t> Residency</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b="1" dirty="0" smtClean="0">
                <a:solidFill>
                  <a:srgbClr val="002060"/>
                </a:solidFill>
                <a:latin typeface="Franklin Gothic Book" pitchFamily="34" charset="0"/>
              </a:rPr>
              <a:t>	</a:t>
            </a:r>
          </a:p>
          <a:p>
            <a:pPr algn="just">
              <a:buNone/>
            </a:pPr>
            <a:r>
              <a:rPr lang="en-US" b="1" dirty="0" smtClean="0">
                <a:solidFill>
                  <a:srgbClr val="002060"/>
                </a:solidFill>
                <a:latin typeface="Franklin Gothic Book" pitchFamily="34" charset="0"/>
              </a:rPr>
              <a:t>	M/s Hotel </a:t>
            </a:r>
            <a:r>
              <a:rPr lang="en-US" b="1" dirty="0" err="1" smtClean="0">
                <a:solidFill>
                  <a:srgbClr val="002060"/>
                </a:solidFill>
                <a:latin typeface="Franklin Gothic Book" pitchFamily="34" charset="0"/>
              </a:rPr>
              <a:t>Shashinag</a:t>
            </a:r>
            <a:r>
              <a:rPr lang="en-US" b="1" dirty="0" smtClean="0">
                <a:solidFill>
                  <a:srgbClr val="002060"/>
                </a:solidFill>
                <a:latin typeface="Franklin Gothic Book" pitchFamily="34" charset="0"/>
              </a:rPr>
              <a:t> Residency was established by Smt. </a:t>
            </a:r>
            <a:r>
              <a:rPr lang="en-US" b="1" dirty="0" err="1" smtClean="0">
                <a:solidFill>
                  <a:srgbClr val="002060"/>
                </a:solidFill>
                <a:latin typeface="Franklin Gothic Book" pitchFamily="34" charset="0"/>
              </a:rPr>
              <a:t>Parvathi</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Annappanavar</a:t>
            </a:r>
            <a:r>
              <a:rPr lang="en-US" b="1" dirty="0" smtClean="0">
                <a:solidFill>
                  <a:srgbClr val="002060"/>
                </a:solidFill>
                <a:latin typeface="Franklin Gothic Book" pitchFamily="34" charset="0"/>
              </a:rPr>
              <a:t> in the year 2003 with financial assistance of Rs.6.07 crore from KSFC.  The hotel is one of the best hotels in </a:t>
            </a:r>
            <a:r>
              <a:rPr lang="en-US" b="1" dirty="0" err="1" smtClean="0">
                <a:solidFill>
                  <a:srgbClr val="002060"/>
                </a:solidFill>
                <a:latin typeface="Franklin Gothic Book" pitchFamily="34" charset="0"/>
              </a:rPr>
              <a:t>Vijayapura</a:t>
            </a:r>
            <a:r>
              <a:rPr lang="en-US" b="1" dirty="0" smtClean="0">
                <a:solidFill>
                  <a:srgbClr val="002060"/>
                </a:solidFill>
                <a:latin typeface="Franklin Gothic Book" pitchFamily="34" charset="0"/>
              </a:rPr>
              <a:t> District.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Hotel </a:t>
            </a:r>
            <a:r>
              <a:rPr lang="en-US" sz="3600" b="1" dirty="0" err="1" smtClean="0">
                <a:solidFill>
                  <a:schemeClr val="accent3">
                    <a:lumMod val="50000"/>
                  </a:schemeClr>
                </a:solidFill>
                <a:latin typeface="Franklin Gothic Book" pitchFamily="34" charset="0"/>
              </a:rPr>
              <a:t>Lumbini</a:t>
            </a:r>
            <a:endParaRPr lang="en-US" sz="36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b="1" dirty="0" smtClean="0">
                <a:solidFill>
                  <a:srgbClr val="002060"/>
                </a:solidFill>
                <a:latin typeface="Franklin Gothic Book" pitchFamily="34" charset="0"/>
              </a:rPr>
              <a:t>	</a:t>
            </a:r>
          </a:p>
          <a:p>
            <a:pPr algn="just">
              <a:buNone/>
            </a:pPr>
            <a:r>
              <a:rPr lang="en-US" b="1" dirty="0" smtClean="0">
                <a:solidFill>
                  <a:srgbClr val="002060"/>
                </a:solidFill>
                <a:latin typeface="Franklin Gothic Book" pitchFamily="34" charset="0"/>
              </a:rPr>
              <a:t>	</a:t>
            </a:r>
          </a:p>
        </p:txBody>
      </p:sp>
      <p:pic>
        <p:nvPicPr>
          <p:cNvPr id="4" name="Picture 1" descr="hotel"/>
          <p:cNvPicPr>
            <a:picLocks noChangeAspect="1" noChangeArrowheads="1"/>
          </p:cNvPicPr>
          <p:nvPr/>
        </p:nvPicPr>
        <p:blipFill>
          <a:blip r:embed="rId2"/>
          <a:srcRect/>
          <a:stretch>
            <a:fillRect/>
          </a:stretch>
        </p:blipFill>
        <p:spPr bwMode="auto">
          <a:xfrm>
            <a:off x="1142976" y="2143115"/>
            <a:ext cx="6643734" cy="4101495"/>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Karnataka State Financial Corporation {KSFC}, Bangalore</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Hotel </a:t>
            </a:r>
            <a:r>
              <a:rPr lang="en-US" sz="3600" b="1" dirty="0" err="1" smtClean="0">
                <a:solidFill>
                  <a:schemeClr val="accent3">
                    <a:lumMod val="50000"/>
                  </a:schemeClr>
                </a:solidFill>
                <a:latin typeface="Franklin Gothic Book" pitchFamily="34" charset="0"/>
              </a:rPr>
              <a:t>Lumbini</a:t>
            </a:r>
            <a:endParaRPr lang="en-US" sz="36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b="1" dirty="0" smtClean="0">
                <a:solidFill>
                  <a:srgbClr val="002060"/>
                </a:solidFill>
                <a:latin typeface="Franklin Gothic Book" pitchFamily="34" charset="0"/>
              </a:rPr>
              <a:t>	M/s Hotel </a:t>
            </a:r>
            <a:r>
              <a:rPr lang="en-US" b="1" dirty="0" err="1" smtClean="0">
                <a:solidFill>
                  <a:srgbClr val="002060"/>
                </a:solidFill>
                <a:latin typeface="Franklin Gothic Book" pitchFamily="34" charset="0"/>
              </a:rPr>
              <a:t>Lumbini</a:t>
            </a:r>
            <a:r>
              <a:rPr lang="en-US" b="1" dirty="0" smtClean="0">
                <a:solidFill>
                  <a:srgbClr val="002060"/>
                </a:solidFill>
                <a:latin typeface="Franklin Gothic Book" pitchFamily="34" charset="0"/>
              </a:rPr>
              <a:t> in </a:t>
            </a:r>
            <a:r>
              <a:rPr lang="en-US" b="1" dirty="0" err="1" smtClean="0">
                <a:solidFill>
                  <a:srgbClr val="002060"/>
                </a:solidFill>
                <a:latin typeface="Franklin Gothic Book" pitchFamily="34" charset="0"/>
              </a:rPr>
              <a:t>Kalaburgi</a:t>
            </a:r>
            <a:r>
              <a:rPr lang="en-US" b="1" dirty="0" smtClean="0">
                <a:solidFill>
                  <a:srgbClr val="002060"/>
                </a:solidFill>
                <a:latin typeface="Franklin Gothic Book" pitchFamily="34" charset="0"/>
              </a:rPr>
              <a:t> was started by Smt. </a:t>
            </a:r>
            <a:r>
              <a:rPr lang="en-US" b="1" dirty="0" err="1" smtClean="0">
                <a:solidFill>
                  <a:srgbClr val="002060"/>
                </a:solidFill>
                <a:latin typeface="Franklin Gothic Book" pitchFamily="34" charset="0"/>
              </a:rPr>
              <a:t>Vanitha</a:t>
            </a:r>
            <a:r>
              <a:rPr lang="en-US" b="1" dirty="0" smtClean="0">
                <a:solidFill>
                  <a:srgbClr val="002060"/>
                </a:solidFill>
                <a:latin typeface="Franklin Gothic Book" pitchFamily="34" charset="0"/>
              </a:rPr>
              <a:t> Devi in the year 2009.  It is a reputed hospitality property.  The hotel is situated in the heart of Gulbarga City, thus offering an ideal location for finest experiences that Gulbarga has to offer establishing itself as the best hotel in the city.  It welcomes royalty and celebrities as its clients.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 One </a:t>
            </a:r>
            <a:r>
              <a:rPr lang="en-US" sz="3600" b="1" dirty="0" err="1" smtClean="0">
                <a:solidFill>
                  <a:schemeClr val="accent3">
                    <a:lumMod val="50000"/>
                  </a:schemeClr>
                </a:solidFill>
                <a:latin typeface="Franklin Gothic Book" pitchFamily="34" charset="0"/>
              </a:rPr>
              <a:t>Ispat</a:t>
            </a:r>
            <a:r>
              <a:rPr lang="en-US" sz="3600" b="1" dirty="0" smtClean="0">
                <a:solidFill>
                  <a:schemeClr val="accent3">
                    <a:lumMod val="50000"/>
                  </a:schemeClr>
                </a:solidFill>
                <a:latin typeface="Franklin Gothic Book" pitchFamily="34" charset="0"/>
              </a:rPr>
              <a:t> Pvt. Ltd.</a:t>
            </a:r>
          </a:p>
        </p:txBody>
      </p:sp>
      <p:sp>
        <p:nvSpPr>
          <p:cNvPr id="11" name="Rectangle 10"/>
          <p:cNvSpPr/>
          <p:nvPr/>
        </p:nvSpPr>
        <p:spPr>
          <a:xfrm>
            <a:off x="428596" y="1928802"/>
            <a:ext cx="8358246" cy="4031873"/>
          </a:xfrm>
          <a:prstGeom prst="rect">
            <a:avLst/>
          </a:prstGeom>
        </p:spPr>
        <p:txBody>
          <a:bodyPr wrap="square">
            <a:spAutoFit/>
          </a:bodyPr>
          <a:lstStyle/>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a:p>
            <a:pPr algn="just"/>
            <a:r>
              <a:rPr lang="en-US" sz="3200" b="1" dirty="0" smtClean="0">
                <a:solidFill>
                  <a:srgbClr val="002060"/>
                </a:solidFill>
                <a:latin typeface="Franklin Gothic Book" pitchFamily="34" charset="0"/>
              </a:rPr>
              <a:t>M/s A One </a:t>
            </a:r>
            <a:r>
              <a:rPr lang="en-US" sz="3200" b="1" dirty="0" err="1" smtClean="0">
                <a:solidFill>
                  <a:srgbClr val="002060"/>
                </a:solidFill>
                <a:latin typeface="Franklin Gothic Book" pitchFamily="34" charset="0"/>
              </a:rPr>
              <a:t>Ispat</a:t>
            </a:r>
            <a:r>
              <a:rPr lang="en-US" sz="3200" b="1" dirty="0" smtClean="0">
                <a:solidFill>
                  <a:srgbClr val="002060"/>
                </a:solidFill>
                <a:latin typeface="Franklin Gothic Book" pitchFamily="34" charset="0"/>
              </a:rPr>
              <a:t> Pvt. Ltd. established by Shri Sanjay Kumar </a:t>
            </a:r>
            <a:r>
              <a:rPr lang="en-US" sz="3200" b="1" dirty="0" err="1" smtClean="0">
                <a:solidFill>
                  <a:srgbClr val="002060"/>
                </a:solidFill>
                <a:latin typeface="Franklin Gothic Book" pitchFamily="34" charset="0"/>
              </a:rPr>
              <a:t>Jallan</a:t>
            </a:r>
            <a:r>
              <a:rPr lang="en-US" sz="3200" b="1" dirty="0" smtClean="0">
                <a:solidFill>
                  <a:srgbClr val="002060"/>
                </a:solidFill>
                <a:latin typeface="Franklin Gothic Book" pitchFamily="34" charset="0"/>
              </a:rPr>
              <a:t> with financial assistance from APSFC.  The unit enjoys a good reputation in the market and is prompt in its repayment. </a:t>
            </a:r>
          </a:p>
          <a:p>
            <a:pPr algn="just"/>
            <a:endParaRPr lang="en-US" sz="3200" b="1" dirty="0" smtClean="0">
              <a:solidFill>
                <a:srgbClr val="002060"/>
              </a:solidFill>
              <a:latin typeface="Franklin Gothic Book" pitchFamily="34" charset="0"/>
            </a:endParaRPr>
          </a:p>
          <a:p>
            <a:pPr algn="just"/>
            <a:endParaRPr lang="en-US" sz="3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Vedha</a:t>
            </a:r>
            <a:r>
              <a:rPr lang="en-US" sz="3600" b="1" dirty="0" smtClean="0">
                <a:solidFill>
                  <a:schemeClr val="accent3">
                    <a:lumMod val="50000"/>
                  </a:schemeClr>
                </a:solidFill>
                <a:latin typeface="Franklin Gothic Book" pitchFamily="34" charset="0"/>
              </a:rPr>
              <a:t> </a:t>
            </a:r>
            <a:r>
              <a:rPr lang="en-US" sz="3600" b="1" dirty="0" err="1" smtClean="0">
                <a:solidFill>
                  <a:schemeClr val="accent3">
                    <a:lumMod val="50000"/>
                  </a:schemeClr>
                </a:solidFill>
                <a:latin typeface="Franklin Gothic Book" pitchFamily="34" charset="0"/>
              </a:rPr>
              <a:t>Entech</a:t>
            </a:r>
            <a:r>
              <a:rPr lang="en-US" sz="3600" b="1" dirty="0" smtClean="0">
                <a:solidFill>
                  <a:schemeClr val="accent3">
                    <a:lumMod val="50000"/>
                  </a:schemeClr>
                </a:solidFill>
                <a:latin typeface="Franklin Gothic Book" pitchFamily="34" charset="0"/>
              </a:rPr>
              <a:t> India Pvt. Ltd.</a:t>
            </a:r>
          </a:p>
        </p:txBody>
      </p:sp>
      <p:sp>
        <p:nvSpPr>
          <p:cNvPr id="10" name="TextBox 9"/>
          <p:cNvSpPr txBox="1"/>
          <p:nvPr/>
        </p:nvSpPr>
        <p:spPr>
          <a:xfrm>
            <a:off x="428596" y="1928802"/>
            <a:ext cx="8429684" cy="369332"/>
          </a:xfrm>
          <a:prstGeom prst="rect">
            <a:avLst/>
          </a:prstGeom>
          <a:noFill/>
        </p:spPr>
        <p:txBody>
          <a:bodyPr wrap="square" rtlCol="0">
            <a:spAutoFit/>
          </a:bodyPr>
          <a:lstStyle/>
          <a:p>
            <a:endParaRPr lang="en-US" dirty="0"/>
          </a:p>
        </p:txBody>
      </p:sp>
      <p:sp>
        <p:nvSpPr>
          <p:cNvPr id="4" name="Rectangle 3"/>
          <p:cNvSpPr/>
          <p:nvPr/>
        </p:nvSpPr>
        <p:spPr>
          <a:xfrm>
            <a:off x="500034" y="1976519"/>
            <a:ext cx="8215370" cy="2062103"/>
          </a:xfrm>
          <a:prstGeom prst="rect">
            <a:avLst/>
          </a:prstGeom>
        </p:spPr>
        <p:txBody>
          <a:bodyPr wrap="square">
            <a:spAutoFit/>
          </a:bodyPr>
          <a:lstStyle/>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p:txBody>
      </p:sp>
      <p:pic>
        <p:nvPicPr>
          <p:cNvPr id="4098" name="Picture 2" descr="C:\Users\I3\AppData\Local\Temp\Rar$DI00.885\Mr.G Dharma Rao - Managing Director.jpg"/>
          <p:cNvPicPr>
            <a:picLocks noChangeAspect="1" noChangeArrowheads="1"/>
          </p:cNvPicPr>
          <p:nvPr/>
        </p:nvPicPr>
        <p:blipFill>
          <a:blip r:embed="rId2" cstate="print"/>
          <a:srcRect/>
          <a:stretch>
            <a:fillRect/>
          </a:stretch>
        </p:blipFill>
        <p:spPr bwMode="auto">
          <a:xfrm>
            <a:off x="428596" y="2000240"/>
            <a:ext cx="3143272" cy="3836586"/>
          </a:xfrm>
          <a:prstGeom prst="rect">
            <a:avLst/>
          </a:prstGeom>
          <a:noFill/>
        </p:spPr>
      </p:pic>
      <p:sp>
        <p:nvSpPr>
          <p:cNvPr id="6" name="TextBox 5"/>
          <p:cNvSpPr txBox="1"/>
          <p:nvPr/>
        </p:nvSpPr>
        <p:spPr>
          <a:xfrm>
            <a:off x="714348" y="5857892"/>
            <a:ext cx="3429024"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Shri G. </a:t>
            </a:r>
            <a:r>
              <a:rPr lang="en-US" sz="2000" b="1" dirty="0" err="1" smtClean="0">
                <a:solidFill>
                  <a:srgbClr val="002060"/>
                </a:solidFill>
                <a:latin typeface="Franklin Gothic Book" pitchFamily="34" charset="0"/>
              </a:rPr>
              <a:t>Dharmarao</a:t>
            </a:r>
            <a:endParaRPr lang="en-US" sz="2000" dirty="0"/>
          </a:p>
        </p:txBody>
      </p:sp>
      <p:pic>
        <p:nvPicPr>
          <p:cNvPr id="4099" name="Picture 3" descr="C:\Users\I3\AppData\Local\Temp\Rar$DI00.662\Photo of our Company Vedha Entech India Pvt Ltd.jpg"/>
          <p:cNvPicPr>
            <a:picLocks noChangeAspect="1" noChangeArrowheads="1"/>
          </p:cNvPicPr>
          <p:nvPr/>
        </p:nvPicPr>
        <p:blipFill>
          <a:blip r:embed="rId3"/>
          <a:srcRect t="28302"/>
          <a:stretch>
            <a:fillRect/>
          </a:stretch>
        </p:blipFill>
        <p:spPr bwMode="auto">
          <a:xfrm>
            <a:off x="3857620" y="2000240"/>
            <a:ext cx="4857751" cy="3786214"/>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Vedha</a:t>
            </a:r>
            <a:r>
              <a:rPr lang="en-US" sz="3600" b="1" dirty="0" smtClean="0">
                <a:solidFill>
                  <a:schemeClr val="accent3">
                    <a:lumMod val="50000"/>
                  </a:schemeClr>
                </a:solidFill>
                <a:latin typeface="Franklin Gothic Book" pitchFamily="34" charset="0"/>
              </a:rPr>
              <a:t> </a:t>
            </a:r>
            <a:r>
              <a:rPr lang="en-US" sz="3600" b="1" dirty="0" err="1" smtClean="0">
                <a:solidFill>
                  <a:schemeClr val="accent3">
                    <a:lumMod val="50000"/>
                  </a:schemeClr>
                </a:solidFill>
                <a:latin typeface="Franklin Gothic Book" pitchFamily="34" charset="0"/>
              </a:rPr>
              <a:t>Entech</a:t>
            </a:r>
            <a:r>
              <a:rPr lang="en-US" sz="3600" b="1" dirty="0" smtClean="0">
                <a:solidFill>
                  <a:schemeClr val="accent3">
                    <a:lumMod val="50000"/>
                  </a:schemeClr>
                </a:solidFill>
                <a:latin typeface="Franklin Gothic Book" pitchFamily="34" charset="0"/>
              </a:rPr>
              <a:t> India Pvt. Ltd.</a:t>
            </a:r>
          </a:p>
        </p:txBody>
      </p:sp>
      <p:sp>
        <p:nvSpPr>
          <p:cNvPr id="10" name="TextBox 9"/>
          <p:cNvSpPr txBox="1"/>
          <p:nvPr/>
        </p:nvSpPr>
        <p:spPr>
          <a:xfrm>
            <a:off x="428596" y="1928802"/>
            <a:ext cx="8429684" cy="369332"/>
          </a:xfrm>
          <a:prstGeom prst="rect">
            <a:avLst/>
          </a:prstGeom>
          <a:noFill/>
        </p:spPr>
        <p:txBody>
          <a:bodyPr wrap="square" rtlCol="0">
            <a:spAutoFit/>
          </a:bodyPr>
          <a:lstStyle/>
          <a:p>
            <a:endParaRPr lang="en-US" dirty="0"/>
          </a:p>
        </p:txBody>
      </p:sp>
      <p:sp>
        <p:nvSpPr>
          <p:cNvPr id="4" name="Rectangle 3"/>
          <p:cNvSpPr/>
          <p:nvPr/>
        </p:nvSpPr>
        <p:spPr>
          <a:xfrm>
            <a:off x="500034" y="1976519"/>
            <a:ext cx="8215370" cy="4585871"/>
          </a:xfrm>
          <a:prstGeom prst="rect">
            <a:avLst/>
          </a:prstGeom>
        </p:spPr>
        <p:txBody>
          <a:bodyPr wrap="square">
            <a:spAutoFit/>
          </a:bodyPr>
          <a:lstStyle/>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a:p>
            <a:pPr algn="just"/>
            <a:r>
              <a:rPr lang="en-US" sz="3200" b="1" dirty="0" smtClean="0">
                <a:solidFill>
                  <a:srgbClr val="002060"/>
                </a:solidFill>
                <a:latin typeface="Franklin Gothic Book" pitchFamily="34" charset="0"/>
              </a:rPr>
              <a:t>M/s </a:t>
            </a:r>
            <a:r>
              <a:rPr lang="en-US" sz="3200" b="1" dirty="0" err="1" smtClean="0">
                <a:solidFill>
                  <a:srgbClr val="002060"/>
                </a:solidFill>
                <a:latin typeface="Franklin Gothic Book" pitchFamily="34" charset="0"/>
              </a:rPr>
              <a:t>Vedha</a:t>
            </a:r>
            <a:r>
              <a:rPr lang="en-US" sz="3200" b="1" dirty="0" smtClean="0">
                <a:solidFill>
                  <a:srgbClr val="002060"/>
                </a:solidFill>
                <a:latin typeface="Franklin Gothic Book" pitchFamily="34" charset="0"/>
              </a:rPr>
              <a:t> </a:t>
            </a:r>
            <a:r>
              <a:rPr lang="en-US" sz="3200" b="1" dirty="0" err="1" smtClean="0">
                <a:solidFill>
                  <a:srgbClr val="002060"/>
                </a:solidFill>
                <a:latin typeface="Franklin Gothic Book" pitchFamily="34" charset="0"/>
              </a:rPr>
              <a:t>Entech</a:t>
            </a:r>
            <a:r>
              <a:rPr lang="en-US" sz="3200" b="1" dirty="0" smtClean="0">
                <a:solidFill>
                  <a:srgbClr val="002060"/>
                </a:solidFill>
                <a:latin typeface="Franklin Gothic Book" pitchFamily="34" charset="0"/>
              </a:rPr>
              <a:t> India Pvt. Ltd. established by Shri G. </a:t>
            </a:r>
            <a:r>
              <a:rPr lang="en-US" sz="3200" b="1" dirty="0" err="1" smtClean="0">
                <a:solidFill>
                  <a:srgbClr val="002060"/>
                </a:solidFill>
                <a:latin typeface="Franklin Gothic Book" pitchFamily="34" charset="0"/>
              </a:rPr>
              <a:t>Dharmarao</a:t>
            </a:r>
            <a:r>
              <a:rPr lang="en-US" sz="3200" b="1" dirty="0" smtClean="0">
                <a:solidFill>
                  <a:srgbClr val="002060"/>
                </a:solidFill>
                <a:latin typeface="Franklin Gothic Book" pitchFamily="34" charset="0"/>
              </a:rPr>
              <a:t> with financial assistance from APSFC.  The unit enjoys a good reputation in the market and is prompt in its repayment. </a:t>
            </a:r>
          </a:p>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it-IT" sz="3600" b="1" dirty="0" smtClean="0">
                <a:solidFill>
                  <a:schemeClr val="accent3">
                    <a:lumMod val="50000"/>
                  </a:schemeClr>
                </a:solidFill>
                <a:latin typeface="Franklin Gothic Book" pitchFamily="34" charset="0"/>
              </a:rPr>
              <a:t>Deccan Ferro Alloys (P) Ltd. </a:t>
            </a:r>
            <a:endParaRPr lang="en-US" sz="3600" b="1" dirty="0" smtClean="0">
              <a:solidFill>
                <a:schemeClr val="accent3">
                  <a:lumMod val="50000"/>
                </a:schemeClr>
              </a:solidFill>
              <a:latin typeface="Franklin Gothic Book" pitchFamily="34" charset="0"/>
            </a:endParaRPr>
          </a:p>
        </p:txBody>
      </p:sp>
      <p:pic>
        <p:nvPicPr>
          <p:cNvPr id="2050" name="Picture 2" descr="60FB3C30"/>
          <p:cNvPicPr>
            <a:picLocks noChangeAspect="1" noChangeArrowheads="1"/>
          </p:cNvPicPr>
          <p:nvPr/>
        </p:nvPicPr>
        <p:blipFill>
          <a:blip r:embed="rId2"/>
          <a:srcRect l="42067" t="27972" r="42308" b="58042"/>
          <a:stretch>
            <a:fillRect/>
          </a:stretch>
        </p:blipFill>
        <p:spPr bwMode="auto">
          <a:xfrm>
            <a:off x="2714612" y="2000240"/>
            <a:ext cx="2786082" cy="3429024"/>
          </a:xfrm>
          <a:prstGeom prst="rect">
            <a:avLst/>
          </a:prstGeom>
          <a:noFill/>
          <a:ln w="9525">
            <a:noFill/>
            <a:miter lim="800000"/>
            <a:headEnd/>
            <a:tailEnd/>
          </a:ln>
        </p:spPr>
      </p:pic>
      <p:sp>
        <p:nvSpPr>
          <p:cNvPr id="5" name="TextBox 4"/>
          <p:cNvSpPr txBox="1"/>
          <p:nvPr/>
        </p:nvSpPr>
        <p:spPr>
          <a:xfrm>
            <a:off x="3071802" y="5429264"/>
            <a:ext cx="3214710" cy="430887"/>
          </a:xfrm>
          <a:prstGeom prst="rect">
            <a:avLst/>
          </a:prstGeom>
          <a:noFill/>
        </p:spPr>
        <p:txBody>
          <a:bodyPr wrap="square" rtlCol="0">
            <a:spAutoFit/>
          </a:bodyPr>
          <a:lstStyle/>
          <a:p>
            <a:r>
              <a:rPr lang="en-US" sz="2200" b="1" dirty="0" smtClean="0">
                <a:solidFill>
                  <a:srgbClr val="002060"/>
                </a:solidFill>
                <a:latin typeface="Franklin Gothic Book" pitchFamily="34" charset="0"/>
              </a:rPr>
              <a:t>Shri P.S.R. </a:t>
            </a:r>
            <a:r>
              <a:rPr lang="en-US" sz="2200" b="1" dirty="0" err="1" smtClean="0">
                <a:solidFill>
                  <a:srgbClr val="002060"/>
                </a:solidFill>
                <a:latin typeface="Franklin Gothic Book" pitchFamily="34" charset="0"/>
              </a:rPr>
              <a:t>Raju</a:t>
            </a:r>
            <a:endParaRPr lang="en-US" sz="2200" b="1" dirty="0" smtClean="0">
              <a:solidFill>
                <a:srgbClr val="002060"/>
              </a:solidFill>
              <a:latin typeface="Franklin Gothic Book"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it-IT" sz="3600" b="1" dirty="0" smtClean="0">
                <a:solidFill>
                  <a:schemeClr val="accent3">
                    <a:lumMod val="50000"/>
                  </a:schemeClr>
                </a:solidFill>
                <a:latin typeface="Franklin Gothic Book" pitchFamily="34" charset="0"/>
              </a:rPr>
              <a:t>Deccan Ferro Alloys (P) Ltd. </a:t>
            </a:r>
            <a:endParaRPr lang="en-US" sz="3600" b="1" dirty="0" smtClean="0">
              <a:solidFill>
                <a:schemeClr val="accent3">
                  <a:lumMod val="50000"/>
                </a:schemeClr>
              </a:solidFill>
              <a:latin typeface="Franklin Gothic Book" pitchFamily="34" charset="0"/>
            </a:endParaRPr>
          </a:p>
        </p:txBody>
      </p:sp>
      <p:sp>
        <p:nvSpPr>
          <p:cNvPr id="10" name="TextBox 9"/>
          <p:cNvSpPr txBox="1"/>
          <p:nvPr/>
        </p:nvSpPr>
        <p:spPr>
          <a:xfrm>
            <a:off x="428596" y="1928802"/>
            <a:ext cx="8429684" cy="4431983"/>
          </a:xfrm>
          <a:prstGeom prst="rect">
            <a:avLst/>
          </a:prstGeom>
          <a:noFill/>
        </p:spPr>
        <p:txBody>
          <a:bodyPr wrap="square" rtlCol="0">
            <a:spAutoFit/>
          </a:bodyPr>
          <a:lstStyle/>
          <a:p>
            <a:pPr algn="just"/>
            <a:r>
              <a:rPr lang="en-US" sz="2200" b="1" dirty="0" smtClean="0">
                <a:solidFill>
                  <a:srgbClr val="002060"/>
                </a:solidFill>
                <a:latin typeface="Franklin Gothic Book" pitchFamily="34" charset="0"/>
              </a:rPr>
              <a:t>M/s Deccan Ferro Alloys Pvt. Ltd. was established by Shri P.S.R. </a:t>
            </a:r>
            <a:r>
              <a:rPr lang="en-US" sz="2200" b="1" dirty="0" err="1" smtClean="0">
                <a:solidFill>
                  <a:srgbClr val="002060"/>
                </a:solidFill>
                <a:latin typeface="Franklin Gothic Book" pitchFamily="34" charset="0"/>
              </a:rPr>
              <a:t>Raju</a:t>
            </a:r>
            <a:r>
              <a:rPr lang="en-US" sz="2200" b="1" dirty="0" smtClean="0">
                <a:solidFill>
                  <a:srgbClr val="002060"/>
                </a:solidFill>
                <a:latin typeface="Franklin Gothic Book" pitchFamily="34" charset="0"/>
              </a:rPr>
              <a:t> near Visakhapatnam (A.P), with financial assistance from APSFC to manufacture various Manganese Alloys  like </a:t>
            </a:r>
            <a:r>
              <a:rPr lang="en-US" sz="2200" b="1" dirty="0" err="1" smtClean="0">
                <a:solidFill>
                  <a:srgbClr val="002060"/>
                </a:solidFill>
                <a:latin typeface="Franklin Gothic Book" pitchFamily="34" charset="0"/>
              </a:rPr>
              <a:t>Silico</a:t>
            </a:r>
            <a:r>
              <a:rPr lang="en-US" sz="2200" b="1" dirty="0" smtClean="0">
                <a:solidFill>
                  <a:srgbClr val="002060"/>
                </a:solidFill>
                <a:latin typeface="Franklin Gothic Book" pitchFamily="34" charset="0"/>
              </a:rPr>
              <a:t> Manganese and High carbon Ferro Manganese.   The unit is  presently  manufacturing 30,000 TPA  of  </a:t>
            </a:r>
            <a:r>
              <a:rPr lang="en-US" sz="2200" b="1" dirty="0" err="1" smtClean="0">
                <a:solidFill>
                  <a:srgbClr val="002060"/>
                </a:solidFill>
                <a:latin typeface="Franklin Gothic Book" pitchFamily="34" charset="0"/>
              </a:rPr>
              <a:t>Silico</a:t>
            </a:r>
            <a:r>
              <a:rPr lang="en-US" sz="2200" b="1" dirty="0" smtClean="0">
                <a:solidFill>
                  <a:srgbClr val="002060"/>
                </a:solidFill>
                <a:latin typeface="Franklin Gothic Book" pitchFamily="34" charset="0"/>
              </a:rPr>
              <a:t> Manganese,- selling in India and exporting  to Korea,  Italy,  Netherlands etc.   The unit has obtained ISO 9001-2008 Certification from  TUV  </a:t>
            </a:r>
            <a:r>
              <a:rPr lang="en-US" sz="2200" b="1" dirty="0" err="1" smtClean="0">
                <a:solidFill>
                  <a:srgbClr val="002060"/>
                </a:solidFill>
                <a:latin typeface="Franklin Gothic Book" pitchFamily="34" charset="0"/>
              </a:rPr>
              <a:t>Rheinland</a:t>
            </a:r>
            <a:r>
              <a:rPr lang="en-US" sz="2200" b="1" dirty="0" smtClean="0">
                <a:solidFill>
                  <a:srgbClr val="002060"/>
                </a:solidFill>
                <a:latin typeface="Franklin Gothic Book" pitchFamily="34" charset="0"/>
              </a:rPr>
              <a:t>,  West  Germany.  Shri </a:t>
            </a:r>
            <a:r>
              <a:rPr lang="en-US" sz="2200" b="1" dirty="0" err="1" smtClean="0">
                <a:solidFill>
                  <a:srgbClr val="002060"/>
                </a:solidFill>
                <a:latin typeface="Franklin Gothic Book" pitchFamily="34" charset="0"/>
              </a:rPr>
              <a:t>Raju</a:t>
            </a:r>
            <a:r>
              <a:rPr lang="en-US" sz="2200" b="1" dirty="0" smtClean="0">
                <a:solidFill>
                  <a:srgbClr val="002060"/>
                </a:solidFill>
                <a:latin typeface="Franklin Gothic Book" pitchFamily="34" charset="0"/>
              </a:rPr>
              <a:t>, has won “</a:t>
            </a:r>
            <a:r>
              <a:rPr lang="en-US" sz="2200" b="1" dirty="0" err="1" smtClean="0">
                <a:solidFill>
                  <a:srgbClr val="002060"/>
                </a:solidFill>
                <a:latin typeface="Franklin Gothic Book" pitchFamily="34" charset="0"/>
              </a:rPr>
              <a:t>Udyogratan</a:t>
            </a:r>
            <a:r>
              <a:rPr lang="en-US" sz="2200" b="1" dirty="0" smtClean="0">
                <a:solidFill>
                  <a:srgbClr val="002060"/>
                </a:solidFill>
                <a:latin typeface="Franklin Gothic Book" pitchFamily="34" charset="0"/>
              </a:rPr>
              <a:t> Award”, “Rajiv Gandhi  Excellence Award” and best </a:t>
            </a:r>
            <a:r>
              <a:rPr lang="en-US" sz="2200" b="1" dirty="0" err="1" smtClean="0">
                <a:solidFill>
                  <a:srgbClr val="002060"/>
                </a:solidFill>
                <a:latin typeface="Franklin Gothic Book" pitchFamily="34" charset="0"/>
              </a:rPr>
              <a:t>Enterprenuer</a:t>
            </a:r>
            <a:r>
              <a:rPr lang="en-US" sz="2200" b="1" dirty="0" smtClean="0">
                <a:solidFill>
                  <a:srgbClr val="002060"/>
                </a:solidFill>
                <a:latin typeface="Franklin Gothic Book" pitchFamily="34" charset="0"/>
              </a:rPr>
              <a:t>  awards  from  Government</a:t>
            </a:r>
            <a:r>
              <a:rPr lang="en-US" sz="2200" b="1" dirty="0" smtClean="0">
                <a:latin typeface="Franklin Gothic Book" pitchFamily="34" charset="0"/>
              </a:rPr>
              <a:t> </a:t>
            </a:r>
            <a:r>
              <a:rPr lang="en-US" sz="2200" b="1" dirty="0" smtClean="0">
                <a:solidFill>
                  <a:srgbClr val="002060"/>
                </a:solidFill>
                <a:latin typeface="Franklin Gothic Book" pitchFamily="34" charset="0"/>
              </a:rPr>
              <a:t>of Andhra Pradesh.  </a:t>
            </a:r>
          </a:p>
          <a:p>
            <a:pPr algn="just"/>
            <a:endParaRPr lang="en-US" sz="2200" b="1" dirty="0" smtClean="0">
              <a:solidFill>
                <a:srgbClr val="002060"/>
              </a:solidFill>
              <a:latin typeface="Franklin Gothic Book" pitchFamily="34" charset="0"/>
            </a:endParaRPr>
          </a:p>
          <a:p>
            <a:pPr algn="just"/>
            <a:r>
              <a:rPr lang="en-US" sz="2200" b="1" dirty="0" smtClean="0">
                <a:solidFill>
                  <a:srgbClr val="002060"/>
                </a:solidFill>
                <a:latin typeface="Franklin Gothic Book" pitchFamily="34" charset="0"/>
              </a:rPr>
              <a:t>The company is committed to high quality products </a:t>
            </a:r>
            <a:r>
              <a:rPr lang="en-US" sz="2200" b="1" dirty="0" err="1" smtClean="0">
                <a:solidFill>
                  <a:srgbClr val="002060"/>
                </a:solidFill>
                <a:latin typeface="Franklin Gothic Book" pitchFamily="34" charset="0"/>
              </a:rPr>
              <a:t>alongwith</a:t>
            </a:r>
            <a:r>
              <a:rPr lang="en-US" sz="2200" b="1" dirty="0" smtClean="0">
                <a:solidFill>
                  <a:srgbClr val="002060"/>
                </a:solidFill>
                <a:latin typeface="Franklin Gothic Book" pitchFamily="34" charset="0"/>
              </a:rPr>
              <a:t> looking after worker safety and adhering to environment norms.  </a:t>
            </a: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Coastal Fats &amp; Oils Pvt. Ltd.</a:t>
            </a:r>
          </a:p>
        </p:txBody>
      </p:sp>
      <p:sp>
        <p:nvSpPr>
          <p:cNvPr id="4" name="Rectangle 3"/>
          <p:cNvSpPr/>
          <p:nvPr/>
        </p:nvSpPr>
        <p:spPr>
          <a:xfrm>
            <a:off x="500034" y="1976519"/>
            <a:ext cx="8215370" cy="2062103"/>
          </a:xfrm>
          <a:prstGeom prst="rect">
            <a:avLst/>
          </a:prstGeom>
        </p:spPr>
        <p:txBody>
          <a:bodyPr wrap="square">
            <a:spAutoFit/>
          </a:bodyPr>
          <a:lstStyle/>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p:txBody>
      </p:sp>
      <p:pic>
        <p:nvPicPr>
          <p:cNvPr id="3074" name="Picture 2" descr="C:\Users\I3\AppData\Local\Temp\Rar$DI01.225\1-1.jpg"/>
          <p:cNvPicPr>
            <a:picLocks noChangeAspect="1" noChangeArrowheads="1"/>
          </p:cNvPicPr>
          <p:nvPr/>
        </p:nvPicPr>
        <p:blipFill>
          <a:blip r:embed="rId2" cstate="print"/>
          <a:srcRect/>
          <a:stretch>
            <a:fillRect/>
          </a:stretch>
        </p:blipFill>
        <p:spPr bwMode="auto">
          <a:xfrm>
            <a:off x="1071538" y="2000240"/>
            <a:ext cx="6858048" cy="4572032"/>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Coastal Fats &amp; Oils Pvt. Ltd.</a:t>
            </a:r>
          </a:p>
        </p:txBody>
      </p:sp>
      <p:sp>
        <p:nvSpPr>
          <p:cNvPr id="4" name="Rectangle 3"/>
          <p:cNvSpPr/>
          <p:nvPr/>
        </p:nvSpPr>
        <p:spPr>
          <a:xfrm>
            <a:off x="500034" y="1976519"/>
            <a:ext cx="8215370" cy="4585871"/>
          </a:xfrm>
          <a:prstGeom prst="rect">
            <a:avLst/>
          </a:prstGeom>
        </p:spPr>
        <p:txBody>
          <a:bodyPr wrap="square">
            <a:spAutoFit/>
          </a:bodyPr>
          <a:lstStyle/>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a:p>
            <a:pPr algn="just"/>
            <a:r>
              <a:rPr lang="en-US" sz="3200" b="1" dirty="0" smtClean="0">
                <a:solidFill>
                  <a:srgbClr val="002060"/>
                </a:solidFill>
                <a:latin typeface="Franklin Gothic Book" pitchFamily="34" charset="0"/>
              </a:rPr>
              <a:t>M/s Coastal Fats &amp; Oils Pvt. Ltd. was established by Shri </a:t>
            </a:r>
            <a:r>
              <a:rPr lang="en-US" sz="3200" b="1" dirty="0" err="1" smtClean="0">
                <a:solidFill>
                  <a:srgbClr val="002060"/>
                </a:solidFill>
                <a:latin typeface="Franklin Gothic Book" pitchFamily="34" charset="0"/>
              </a:rPr>
              <a:t>Nalam</a:t>
            </a:r>
            <a:r>
              <a:rPr lang="en-US" sz="3200" b="1" dirty="0" smtClean="0">
                <a:solidFill>
                  <a:srgbClr val="002060"/>
                </a:solidFill>
                <a:latin typeface="Franklin Gothic Book" pitchFamily="34" charset="0"/>
              </a:rPr>
              <a:t> </a:t>
            </a:r>
            <a:r>
              <a:rPr lang="en-US" sz="3200" b="1" dirty="0" err="1" smtClean="0">
                <a:solidFill>
                  <a:srgbClr val="002060"/>
                </a:solidFill>
                <a:latin typeface="Franklin Gothic Book" pitchFamily="34" charset="0"/>
              </a:rPr>
              <a:t>Charan</a:t>
            </a:r>
            <a:r>
              <a:rPr lang="en-US" sz="3200" b="1" dirty="0" smtClean="0">
                <a:solidFill>
                  <a:srgbClr val="002060"/>
                </a:solidFill>
                <a:latin typeface="Franklin Gothic Book" pitchFamily="34" charset="0"/>
              </a:rPr>
              <a:t> Kumar with financial assistance from APSFC.  The unit enjoys a good reputation in the market and is prompt in its repayment. </a:t>
            </a:r>
          </a:p>
          <a:p>
            <a:pPr algn="just"/>
            <a:endParaRPr lang="en-US" sz="3200" b="1" dirty="0" smtClean="0">
              <a:solidFill>
                <a:srgbClr val="002060"/>
              </a:solidFill>
              <a:latin typeface="Franklin Gothic Book" pitchFamily="34" charset="0"/>
            </a:endParaRPr>
          </a:p>
          <a:p>
            <a:pPr algn="just"/>
            <a:endParaRPr lang="en-US" sz="3200" b="1" dirty="0" smtClean="0">
              <a:solidFill>
                <a:srgbClr val="002060"/>
              </a:solidFill>
              <a:latin typeface="Franklin Gothic Book"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Sree</a:t>
            </a:r>
            <a:r>
              <a:rPr lang="en-US" sz="3600" b="1" dirty="0" smtClean="0">
                <a:solidFill>
                  <a:schemeClr val="accent3">
                    <a:lumMod val="50000"/>
                  </a:schemeClr>
                </a:solidFill>
                <a:latin typeface="Franklin Gothic Book" pitchFamily="34" charset="0"/>
              </a:rPr>
              <a:t> </a:t>
            </a:r>
            <a:r>
              <a:rPr lang="en-US" sz="3600" b="1" dirty="0" err="1" smtClean="0">
                <a:solidFill>
                  <a:schemeClr val="accent3">
                    <a:lumMod val="50000"/>
                  </a:schemeClr>
                </a:solidFill>
                <a:latin typeface="Franklin Gothic Book" pitchFamily="34" charset="0"/>
              </a:rPr>
              <a:t>Arka</a:t>
            </a:r>
            <a:r>
              <a:rPr lang="en-US" sz="3600" b="1" dirty="0" smtClean="0">
                <a:solidFill>
                  <a:schemeClr val="accent3">
                    <a:lumMod val="50000"/>
                  </a:schemeClr>
                </a:solidFill>
                <a:latin typeface="Franklin Gothic Book" pitchFamily="34" charset="0"/>
              </a:rPr>
              <a:t> </a:t>
            </a:r>
            <a:r>
              <a:rPr lang="en-US" sz="3600" b="1" dirty="0" err="1" smtClean="0">
                <a:solidFill>
                  <a:schemeClr val="accent3">
                    <a:lumMod val="50000"/>
                  </a:schemeClr>
                </a:solidFill>
                <a:latin typeface="Franklin Gothic Book" pitchFamily="34" charset="0"/>
              </a:rPr>
              <a:t>Greentech</a:t>
            </a:r>
            <a:r>
              <a:rPr lang="en-US" sz="3600" b="1" dirty="0" smtClean="0">
                <a:solidFill>
                  <a:schemeClr val="accent3">
                    <a:lumMod val="50000"/>
                  </a:schemeClr>
                </a:solidFill>
                <a:latin typeface="Franklin Gothic Book" pitchFamily="34" charset="0"/>
              </a:rPr>
              <a:t> Pvt. Ltd.</a:t>
            </a:r>
          </a:p>
        </p:txBody>
      </p:sp>
      <p:pic>
        <p:nvPicPr>
          <p:cNvPr id="4" name="Picture 2" descr="C:\Users\I3\AppData\Local\Temp\Rar$DI00.959\New_Doc_2018-02-26_1.jpg"/>
          <p:cNvPicPr>
            <a:picLocks noGrp="1" noChangeAspect="1" noChangeArrowheads="1"/>
          </p:cNvPicPr>
          <p:nvPr>
            <p:ph idx="1"/>
          </p:nvPr>
        </p:nvPicPr>
        <p:blipFill>
          <a:blip r:embed="rId2"/>
          <a:srcRect l="8919" t="7463" r="9028" b="4477"/>
          <a:stretch>
            <a:fillRect/>
          </a:stretch>
        </p:blipFill>
        <p:spPr bwMode="auto">
          <a:xfrm>
            <a:off x="357158" y="1928802"/>
            <a:ext cx="3286148" cy="4214842"/>
          </a:xfrm>
          <a:prstGeom prst="rect">
            <a:avLst/>
          </a:prstGeom>
          <a:noFill/>
        </p:spPr>
      </p:pic>
      <p:pic>
        <p:nvPicPr>
          <p:cNvPr id="5" name="Picture 3" descr="C:\Users\I3\AppData\Local\Temp\Rar$DI00.385\New_Doc_2018-02-26_1_-_Copy.jpg"/>
          <p:cNvPicPr>
            <a:picLocks noChangeAspect="1" noChangeArrowheads="1"/>
          </p:cNvPicPr>
          <p:nvPr/>
        </p:nvPicPr>
        <p:blipFill>
          <a:blip r:embed="rId3"/>
          <a:srcRect l="2605" t="8333" r="3999" b="2083"/>
          <a:stretch>
            <a:fillRect/>
          </a:stretch>
        </p:blipFill>
        <p:spPr bwMode="auto">
          <a:xfrm>
            <a:off x="4572000" y="1928802"/>
            <a:ext cx="3786214" cy="4214842"/>
          </a:xfrm>
          <a:prstGeom prst="rect">
            <a:avLst/>
          </a:prstGeom>
          <a:noFill/>
        </p:spPr>
      </p:pic>
      <p:sp>
        <p:nvSpPr>
          <p:cNvPr id="6" name="TextBox 5"/>
          <p:cNvSpPr txBox="1"/>
          <p:nvPr/>
        </p:nvSpPr>
        <p:spPr>
          <a:xfrm>
            <a:off x="285720" y="6143644"/>
            <a:ext cx="3429024"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Smt. </a:t>
            </a:r>
            <a:r>
              <a:rPr lang="en-US" sz="2000" b="1" dirty="0" err="1" smtClean="0">
                <a:solidFill>
                  <a:srgbClr val="002060"/>
                </a:solidFill>
                <a:latin typeface="Franklin Gothic Book" pitchFamily="34" charset="0"/>
              </a:rPr>
              <a:t>Machina</a:t>
            </a:r>
            <a:r>
              <a:rPr lang="en-US" sz="2000" b="1" dirty="0" smtClean="0">
                <a:solidFill>
                  <a:srgbClr val="002060"/>
                </a:solidFill>
                <a:latin typeface="Franklin Gothic Book" pitchFamily="34" charset="0"/>
              </a:rPr>
              <a:t> </a:t>
            </a:r>
            <a:r>
              <a:rPr lang="en-US" sz="2000" b="1" dirty="0" err="1" smtClean="0">
                <a:solidFill>
                  <a:srgbClr val="002060"/>
                </a:solidFill>
                <a:latin typeface="Franklin Gothic Book" pitchFamily="34" charset="0"/>
              </a:rPr>
              <a:t>Shyamala</a:t>
            </a:r>
            <a:endParaRPr lang="en-US" sz="2000" dirty="0"/>
          </a:p>
        </p:txBody>
      </p:sp>
      <p:sp>
        <p:nvSpPr>
          <p:cNvPr id="7" name="TextBox 6"/>
          <p:cNvSpPr txBox="1"/>
          <p:nvPr/>
        </p:nvSpPr>
        <p:spPr>
          <a:xfrm>
            <a:off x="4500562" y="6143644"/>
            <a:ext cx="3786214"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Shri </a:t>
            </a:r>
            <a:r>
              <a:rPr lang="en-US" sz="2000" b="1" dirty="0" err="1" smtClean="0">
                <a:solidFill>
                  <a:srgbClr val="002060"/>
                </a:solidFill>
                <a:latin typeface="Franklin Gothic Book" pitchFamily="34" charset="0"/>
              </a:rPr>
              <a:t>Machina</a:t>
            </a:r>
            <a:r>
              <a:rPr lang="en-US" sz="2000" b="1" dirty="0" smtClean="0">
                <a:solidFill>
                  <a:srgbClr val="002060"/>
                </a:solidFill>
                <a:latin typeface="Franklin Gothic Book" pitchFamily="34" charset="0"/>
              </a:rPr>
              <a:t> </a:t>
            </a:r>
            <a:r>
              <a:rPr lang="en-US" sz="2000" b="1" dirty="0" err="1" smtClean="0">
                <a:solidFill>
                  <a:srgbClr val="002060"/>
                </a:solidFill>
                <a:latin typeface="Franklin Gothic Book" pitchFamily="34" charset="0"/>
              </a:rPr>
              <a:t>Gnagadhar</a:t>
            </a:r>
            <a:r>
              <a:rPr lang="en-US" sz="2000" b="1" dirty="0" smtClean="0">
                <a:solidFill>
                  <a:srgbClr val="002060"/>
                </a:solidFill>
                <a:latin typeface="Franklin Gothic Book" pitchFamily="34" charset="0"/>
              </a:rPr>
              <a:t> </a:t>
            </a:r>
            <a:endParaRPr lang="en-US" sz="2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en-US" sz="3600" b="1" dirty="0" err="1" smtClean="0">
                <a:solidFill>
                  <a:schemeClr val="accent3">
                    <a:lumMod val="50000"/>
                  </a:schemeClr>
                </a:solidFill>
                <a:latin typeface="Franklin Gothic Book" pitchFamily="34" charset="0"/>
              </a:rPr>
              <a:t>Sree</a:t>
            </a:r>
            <a:r>
              <a:rPr lang="en-US" sz="3600" b="1" dirty="0" smtClean="0">
                <a:solidFill>
                  <a:schemeClr val="accent3">
                    <a:lumMod val="50000"/>
                  </a:schemeClr>
                </a:solidFill>
                <a:latin typeface="Franklin Gothic Book" pitchFamily="34" charset="0"/>
              </a:rPr>
              <a:t> </a:t>
            </a:r>
            <a:r>
              <a:rPr lang="en-US" sz="3600" b="1" dirty="0" err="1" smtClean="0">
                <a:solidFill>
                  <a:schemeClr val="accent3">
                    <a:lumMod val="50000"/>
                  </a:schemeClr>
                </a:solidFill>
                <a:latin typeface="Franklin Gothic Book" pitchFamily="34" charset="0"/>
              </a:rPr>
              <a:t>Arka</a:t>
            </a:r>
            <a:r>
              <a:rPr lang="en-US" sz="3600" b="1" dirty="0" smtClean="0">
                <a:solidFill>
                  <a:schemeClr val="accent3">
                    <a:lumMod val="50000"/>
                  </a:schemeClr>
                </a:solidFill>
                <a:latin typeface="Franklin Gothic Book" pitchFamily="34" charset="0"/>
              </a:rPr>
              <a:t> </a:t>
            </a:r>
            <a:r>
              <a:rPr lang="en-US" sz="3600" b="1" dirty="0" err="1" smtClean="0">
                <a:solidFill>
                  <a:schemeClr val="accent3">
                    <a:lumMod val="50000"/>
                  </a:schemeClr>
                </a:solidFill>
                <a:latin typeface="Franklin Gothic Book" pitchFamily="34" charset="0"/>
              </a:rPr>
              <a:t>Greentech</a:t>
            </a:r>
            <a:r>
              <a:rPr lang="en-US" sz="3600" b="1" dirty="0" smtClean="0">
                <a:solidFill>
                  <a:schemeClr val="accent3">
                    <a:lumMod val="50000"/>
                  </a:schemeClr>
                </a:solidFill>
                <a:latin typeface="Franklin Gothic Book" pitchFamily="34" charset="0"/>
              </a:rPr>
              <a:t> Pvt. Ltd.</a:t>
            </a:r>
          </a:p>
        </p:txBody>
      </p:sp>
      <p:sp>
        <p:nvSpPr>
          <p:cNvPr id="3" name="Content Placeholder 2"/>
          <p:cNvSpPr>
            <a:spLocks noGrp="1"/>
          </p:cNvSpPr>
          <p:nvPr>
            <p:ph idx="1"/>
          </p:nvPr>
        </p:nvSpPr>
        <p:spPr>
          <a:xfrm>
            <a:off x="142844" y="1928802"/>
            <a:ext cx="8786874" cy="4786345"/>
          </a:xfrm>
        </p:spPr>
        <p:txBody>
          <a:bodyPr>
            <a:noAutofit/>
          </a:bodyPr>
          <a:lstStyle/>
          <a:p>
            <a:pPr algn="just">
              <a:buNone/>
            </a:pPr>
            <a:r>
              <a:rPr lang="en-US" b="1" dirty="0" smtClean="0">
                <a:solidFill>
                  <a:srgbClr val="002060"/>
                </a:solidFill>
                <a:latin typeface="Franklin Gothic Book" pitchFamily="34" charset="0"/>
              </a:rPr>
              <a:t>	Smt. </a:t>
            </a:r>
            <a:r>
              <a:rPr lang="en-US" b="1" dirty="0" err="1" smtClean="0">
                <a:solidFill>
                  <a:srgbClr val="002060"/>
                </a:solidFill>
                <a:latin typeface="Franklin Gothic Book" pitchFamily="34" charset="0"/>
              </a:rPr>
              <a:t>Machina</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Shyamala</a:t>
            </a:r>
            <a:r>
              <a:rPr lang="en-US" b="1" dirty="0" smtClean="0">
                <a:solidFill>
                  <a:srgbClr val="002060"/>
                </a:solidFill>
                <a:latin typeface="Franklin Gothic Book" pitchFamily="34" charset="0"/>
              </a:rPr>
              <a:t> established M/s </a:t>
            </a:r>
            <a:r>
              <a:rPr lang="en-US" b="1" dirty="0" err="1" smtClean="0">
                <a:solidFill>
                  <a:srgbClr val="002060"/>
                </a:solidFill>
                <a:latin typeface="Franklin Gothic Book" pitchFamily="34" charset="0"/>
              </a:rPr>
              <a:t>Sree</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Arka</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Greentech</a:t>
            </a:r>
            <a:r>
              <a:rPr lang="en-US" b="1" dirty="0" smtClean="0">
                <a:solidFill>
                  <a:srgbClr val="002060"/>
                </a:solidFill>
                <a:latin typeface="Franklin Gothic Book" pitchFamily="34" charset="0"/>
              </a:rPr>
              <a:t> Pvt. Ltd. with financial assistance from APSFC and started commercial production in 2016.  Shri </a:t>
            </a:r>
            <a:r>
              <a:rPr lang="en-US" b="1" dirty="0" err="1" smtClean="0">
                <a:solidFill>
                  <a:srgbClr val="002060"/>
                </a:solidFill>
                <a:latin typeface="Franklin Gothic Book" pitchFamily="34" charset="0"/>
              </a:rPr>
              <a:t>Machina</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Gnagadhar</a:t>
            </a:r>
            <a:r>
              <a:rPr lang="en-US" b="1" dirty="0" smtClean="0">
                <a:solidFill>
                  <a:srgbClr val="002060"/>
                </a:solidFill>
                <a:latin typeface="Franklin Gothic Book" pitchFamily="34" charset="0"/>
              </a:rPr>
              <a:t> is the other Director. The unit is involved in the activity of manufacturing Solar Photo Voltaic Modules.  The track record of repayment of the unit to the Corporation is Excellent.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142852"/>
            <a:ext cx="9072562" cy="1571636"/>
          </a:xfrm>
        </p:spPr>
        <p:txBody>
          <a:bodyPr>
            <a:no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it-IT" sz="3600" b="1" dirty="0" smtClean="0">
                <a:solidFill>
                  <a:schemeClr val="accent3">
                    <a:lumMod val="50000"/>
                  </a:schemeClr>
                </a:solidFill>
                <a:latin typeface="Franklin Gothic Book" pitchFamily="34" charset="0"/>
              </a:rPr>
              <a:t>Deekshitha Packagings</a:t>
            </a:r>
            <a:endParaRPr lang="en-US" sz="3600" b="1" dirty="0" smtClean="0">
              <a:solidFill>
                <a:schemeClr val="accent3">
                  <a:lumMod val="50000"/>
                </a:schemeClr>
              </a:solidFill>
              <a:latin typeface="Franklin Gothic Book" pitchFamily="34" charset="0"/>
            </a:endParaRPr>
          </a:p>
        </p:txBody>
      </p:sp>
      <p:pic>
        <p:nvPicPr>
          <p:cNvPr id="83970" name="Picture 2" descr="C:\Users\I3\AppData\Local\Temp\Rar$DI00.926\New_Doc_2018-02-27__1_.jpg"/>
          <p:cNvPicPr>
            <a:picLocks noChangeAspect="1" noChangeArrowheads="1"/>
          </p:cNvPicPr>
          <p:nvPr/>
        </p:nvPicPr>
        <p:blipFill>
          <a:blip r:embed="rId2"/>
          <a:srcRect t="8990"/>
          <a:stretch>
            <a:fillRect/>
          </a:stretch>
        </p:blipFill>
        <p:spPr bwMode="auto">
          <a:xfrm>
            <a:off x="2428860" y="1857364"/>
            <a:ext cx="3924300" cy="4000528"/>
          </a:xfrm>
          <a:prstGeom prst="rect">
            <a:avLst/>
          </a:prstGeom>
          <a:noFill/>
        </p:spPr>
      </p:pic>
      <p:sp>
        <p:nvSpPr>
          <p:cNvPr id="5" name="TextBox 4"/>
          <p:cNvSpPr txBox="1"/>
          <p:nvPr/>
        </p:nvSpPr>
        <p:spPr>
          <a:xfrm>
            <a:off x="2786050" y="5857892"/>
            <a:ext cx="4643470" cy="430887"/>
          </a:xfrm>
          <a:prstGeom prst="rect">
            <a:avLst/>
          </a:prstGeom>
          <a:noFill/>
        </p:spPr>
        <p:txBody>
          <a:bodyPr wrap="square" rtlCol="0">
            <a:spAutoFit/>
          </a:bodyPr>
          <a:lstStyle/>
          <a:p>
            <a:r>
              <a:rPr lang="en-US" sz="2200" b="1" dirty="0" smtClean="0">
                <a:solidFill>
                  <a:srgbClr val="002060"/>
                </a:solidFill>
                <a:latin typeface="Franklin Gothic Book" pitchFamily="34" charset="0"/>
              </a:rPr>
              <a:t>Smt. </a:t>
            </a:r>
            <a:r>
              <a:rPr lang="en-US" sz="2200" b="1" dirty="0" err="1" smtClean="0">
                <a:solidFill>
                  <a:srgbClr val="002060"/>
                </a:solidFill>
                <a:latin typeface="Franklin Gothic Book" pitchFamily="34" charset="0"/>
              </a:rPr>
              <a:t>Pandu</a:t>
            </a:r>
            <a:r>
              <a:rPr lang="en-US" sz="2200" b="1" dirty="0" smtClean="0">
                <a:solidFill>
                  <a:srgbClr val="002060"/>
                </a:solidFill>
                <a:latin typeface="Franklin Gothic Book" pitchFamily="34" charset="0"/>
              </a:rPr>
              <a:t> </a:t>
            </a:r>
            <a:r>
              <a:rPr lang="en-US" sz="2200" b="1" dirty="0" err="1" smtClean="0">
                <a:solidFill>
                  <a:srgbClr val="002060"/>
                </a:solidFill>
                <a:latin typeface="Franklin Gothic Book" pitchFamily="34" charset="0"/>
              </a:rPr>
              <a:t>Veeralakshmi</a:t>
            </a:r>
            <a:endParaRPr lang="en-US" sz="2200" b="1" dirty="0" smtClean="0">
              <a:solidFill>
                <a:srgbClr val="002060"/>
              </a:solidFill>
              <a:latin typeface="Franklin Gothic Book"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5926"/>
          </a:xfrm>
        </p:spPr>
        <p:txBody>
          <a:bodyPr>
            <a:normAutofit/>
          </a:bodyPr>
          <a:lstStyle/>
          <a:p>
            <a:r>
              <a:rPr lang="en-US" sz="3600" b="1" u="sng" dirty="0" smtClean="0">
                <a:solidFill>
                  <a:schemeClr val="accent3">
                    <a:lumMod val="50000"/>
                  </a:schemeClr>
                </a:solidFill>
                <a:latin typeface="Franklin Gothic Book" pitchFamily="34" charset="0"/>
              </a:rPr>
              <a:t>Andhra Pradesh State Financial Corporation {APSFC}, Vijayawada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a:t>
            </a:r>
            <a:r>
              <a:rPr lang="it-IT" sz="3600" b="1" dirty="0" smtClean="0">
                <a:solidFill>
                  <a:schemeClr val="accent3">
                    <a:lumMod val="50000"/>
                  </a:schemeClr>
                </a:solidFill>
                <a:latin typeface="Franklin Gothic Book" pitchFamily="34" charset="0"/>
              </a:rPr>
              <a:t>Deekshitha Packagings</a:t>
            </a:r>
            <a:endParaRPr lang="en-US" sz="3600" dirty="0"/>
          </a:p>
        </p:txBody>
      </p:sp>
      <p:sp>
        <p:nvSpPr>
          <p:cNvPr id="3" name="Content Placeholder 2"/>
          <p:cNvSpPr>
            <a:spLocks noGrp="1"/>
          </p:cNvSpPr>
          <p:nvPr>
            <p:ph idx="1"/>
          </p:nvPr>
        </p:nvSpPr>
        <p:spPr>
          <a:xfrm>
            <a:off x="457200" y="2046309"/>
            <a:ext cx="8229600" cy="4525963"/>
          </a:xfrm>
        </p:spPr>
        <p:txBody>
          <a:bodyPr>
            <a:normAutofit/>
          </a:bodyPr>
          <a:lstStyle/>
          <a:p>
            <a:pPr algn="just">
              <a:buNone/>
            </a:pPr>
            <a:r>
              <a:rPr lang="en-US" dirty="0" smtClean="0"/>
              <a:t>	</a:t>
            </a:r>
            <a:r>
              <a:rPr lang="en-US" b="1" dirty="0" smtClean="0">
                <a:solidFill>
                  <a:srgbClr val="002060"/>
                </a:solidFill>
                <a:latin typeface="Franklin Gothic Book" pitchFamily="34" charset="0"/>
              </a:rPr>
              <a:t>M/s </a:t>
            </a:r>
            <a:r>
              <a:rPr lang="en-US" b="1" dirty="0" err="1" smtClean="0">
                <a:solidFill>
                  <a:srgbClr val="002060"/>
                </a:solidFill>
                <a:latin typeface="Franklin Gothic Book" pitchFamily="34" charset="0"/>
              </a:rPr>
              <a:t>Deekshitha</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Packagings</a:t>
            </a:r>
            <a:r>
              <a:rPr lang="en-US" b="1" dirty="0" smtClean="0">
                <a:solidFill>
                  <a:srgbClr val="002060"/>
                </a:solidFill>
                <a:latin typeface="Franklin Gothic Book" pitchFamily="34" charset="0"/>
              </a:rPr>
              <a:t> was promoted by Smt. </a:t>
            </a:r>
            <a:r>
              <a:rPr lang="en-US" b="1" dirty="0" err="1" smtClean="0">
                <a:solidFill>
                  <a:srgbClr val="002060"/>
                </a:solidFill>
                <a:latin typeface="Franklin Gothic Book" pitchFamily="34" charset="0"/>
              </a:rPr>
              <a:t>Pandu</a:t>
            </a:r>
            <a:r>
              <a:rPr lang="en-US" b="1" dirty="0" smtClean="0">
                <a:solidFill>
                  <a:srgbClr val="002060"/>
                </a:solidFill>
                <a:latin typeface="Franklin Gothic Book" pitchFamily="34" charset="0"/>
              </a:rPr>
              <a:t> </a:t>
            </a:r>
            <a:r>
              <a:rPr lang="en-US" b="1" dirty="0" err="1" smtClean="0">
                <a:solidFill>
                  <a:srgbClr val="002060"/>
                </a:solidFill>
                <a:latin typeface="Franklin Gothic Book" pitchFamily="34" charset="0"/>
              </a:rPr>
              <a:t>Veeralakshmi</a:t>
            </a:r>
            <a:r>
              <a:rPr lang="en-US" b="1" dirty="0" smtClean="0">
                <a:solidFill>
                  <a:srgbClr val="002060"/>
                </a:solidFill>
                <a:latin typeface="Franklin Gothic Book" pitchFamily="34" charset="0"/>
              </a:rPr>
              <a:t> with financial assistance from APSFC to manufacture Corrugated Boxes. The unit was fully implemented during 2012. The promoters have established a very good track record of repayment of loan to the Corporation.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5926"/>
          </a:xfrm>
        </p:spPr>
        <p:txBody>
          <a:bodyPr>
            <a:normAutofit/>
          </a:bodyPr>
          <a:lstStyle/>
          <a:p>
            <a:r>
              <a:rPr lang="en-US" sz="3600" b="1" u="sng" dirty="0" smtClean="0">
                <a:solidFill>
                  <a:schemeClr val="accent3">
                    <a:lumMod val="50000"/>
                  </a:schemeClr>
                </a:solidFill>
                <a:latin typeface="Franklin Gothic Book" pitchFamily="34" charset="0"/>
              </a:rPr>
              <a:t>West Bengal Financial Corporation {WBFC}, Kolkata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Hotel Dreamland  Pvt. Ltd.</a:t>
            </a:r>
            <a:endParaRPr lang="en-US" sz="3600" dirty="0"/>
          </a:p>
        </p:txBody>
      </p:sp>
      <p:pic>
        <p:nvPicPr>
          <p:cNvPr id="84994" name="Picture 2"/>
          <p:cNvPicPr>
            <a:picLocks noGrp="1" noChangeAspect="1" noChangeArrowheads="1"/>
          </p:cNvPicPr>
          <p:nvPr>
            <p:ph idx="1"/>
          </p:nvPr>
        </p:nvPicPr>
        <p:blipFill>
          <a:blip r:embed="rId2"/>
          <a:srcRect l="9843" t="5528" r="21259" b="7862"/>
          <a:stretch>
            <a:fillRect/>
          </a:stretch>
        </p:blipFill>
        <p:spPr bwMode="auto">
          <a:xfrm>
            <a:off x="428596" y="2000240"/>
            <a:ext cx="2500330" cy="3357586"/>
          </a:xfrm>
          <a:prstGeom prst="rect">
            <a:avLst/>
          </a:prstGeom>
          <a:noFill/>
          <a:ln w="9525">
            <a:noFill/>
            <a:miter lim="800000"/>
            <a:headEnd/>
            <a:tailEnd/>
          </a:ln>
          <a:effectLst/>
        </p:spPr>
      </p:pic>
      <p:sp>
        <p:nvSpPr>
          <p:cNvPr id="5" name="TextBox 4"/>
          <p:cNvSpPr txBox="1"/>
          <p:nvPr/>
        </p:nvSpPr>
        <p:spPr>
          <a:xfrm>
            <a:off x="357158" y="5357826"/>
            <a:ext cx="2643206" cy="461665"/>
          </a:xfrm>
          <a:prstGeom prst="rect">
            <a:avLst/>
          </a:prstGeom>
          <a:noFill/>
        </p:spPr>
        <p:txBody>
          <a:bodyPr wrap="square" rtlCol="0">
            <a:spAutoFit/>
          </a:bodyPr>
          <a:lstStyle/>
          <a:p>
            <a:r>
              <a:rPr lang="en-IN" sz="2400" b="1" dirty="0" smtClean="0">
                <a:solidFill>
                  <a:srgbClr val="002060"/>
                </a:solidFill>
                <a:latin typeface="Franklin Gothic Book" pitchFamily="34" charset="0"/>
              </a:rPr>
              <a:t>Sri </a:t>
            </a:r>
            <a:r>
              <a:rPr lang="en-IN" sz="2400" b="1" dirty="0" err="1" smtClean="0">
                <a:solidFill>
                  <a:srgbClr val="002060"/>
                </a:solidFill>
                <a:latin typeface="Franklin Gothic Book" pitchFamily="34" charset="0"/>
              </a:rPr>
              <a:t>Avrajyoti</a:t>
            </a:r>
            <a:r>
              <a:rPr lang="en-IN" sz="2400" b="1" dirty="0" smtClean="0">
                <a:solidFill>
                  <a:srgbClr val="002060"/>
                </a:solidFill>
                <a:latin typeface="Franklin Gothic Book" pitchFamily="34" charset="0"/>
              </a:rPr>
              <a:t> Roy</a:t>
            </a:r>
            <a:endParaRPr lang="en-US" sz="2400" b="1" dirty="0" smtClean="0">
              <a:solidFill>
                <a:srgbClr val="002060"/>
              </a:solidFill>
              <a:latin typeface="Franklin Gothic Book" pitchFamily="34" charset="0"/>
            </a:endParaRPr>
          </a:p>
        </p:txBody>
      </p:sp>
      <p:pic>
        <p:nvPicPr>
          <p:cNvPr id="84995" name="Picture 3" descr="E:\Desktop\My Document\COSIDICI NATIONAL AWARD 2018 GOA\WBFC\WBFC~\Hotel_Dreamland\20180126_093025.jpg"/>
          <p:cNvPicPr>
            <a:picLocks noChangeAspect="1" noChangeArrowheads="1"/>
          </p:cNvPicPr>
          <p:nvPr/>
        </p:nvPicPr>
        <p:blipFill>
          <a:blip r:embed="rId3" cstate="print"/>
          <a:srcRect/>
          <a:stretch>
            <a:fillRect/>
          </a:stretch>
        </p:blipFill>
        <p:spPr bwMode="auto">
          <a:xfrm>
            <a:off x="3214678" y="1857364"/>
            <a:ext cx="5802364" cy="4857784"/>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5926"/>
          </a:xfrm>
        </p:spPr>
        <p:txBody>
          <a:bodyPr>
            <a:normAutofit/>
          </a:bodyPr>
          <a:lstStyle/>
          <a:p>
            <a:r>
              <a:rPr lang="en-US" sz="3600" b="1" u="sng" dirty="0" smtClean="0">
                <a:solidFill>
                  <a:schemeClr val="accent3">
                    <a:lumMod val="50000"/>
                  </a:schemeClr>
                </a:solidFill>
                <a:latin typeface="Franklin Gothic Book" pitchFamily="34" charset="0"/>
              </a:rPr>
              <a:t>West Bengal Financial Corporation {WBFC}, Kolkata</a:t>
            </a:r>
            <a:r>
              <a:rPr lang="en-US" sz="3600" b="1" dirty="0" smtClean="0">
                <a:solidFill>
                  <a:schemeClr val="accent3">
                    <a:lumMod val="50000"/>
                  </a:schemeClr>
                </a:solidFill>
                <a:latin typeface="Franklin Gothic Book" pitchFamily="34" charset="0"/>
              </a:rPr>
              <a:t/>
            </a:r>
            <a:br>
              <a:rPr lang="en-US" sz="3600" b="1" dirty="0" smtClean="0">
                <a:solidFill>
                  <a:schemeClr val="accent3">
                    <a:lumMod val="50000"/>
                  </a:schemeClr>
                </a:solidFill>
                <a:latin typeface="Franklin Gothic Book" pitchFamily="34" charset="0"/>
              </a:rPr>
            </a:br>
            <a:r>
              <a:rPr lang="en-US" sz="3600" b="1" dirty="0" smtClean="0">
                <a:solidFill>
                  <a:schemeClr val="accent3">
                    <a:lumMod val="50000"/>
                  </a:schemeClr>
                </a:solidFill>
                <a:latin typeface="Franklin Gothic Book" pitchFamily="34" charset="0"/>
              </a:rPr>
              <a:t>M/s Hotel Dreamland  Pvt. Ltd.</a:t>
            </a:r>
            <a:endParaRPr lang="en-US" sz="3600" dirty="0"/>
          </a:p>
        </p:txBody>
      </p:sp>
      <p:sp>
        <p:nvSpPr>
          <p:cNvPr id="3" name="Content Placeholder 2"/>
          <p:cNvSpPr>
            <a:spLocks noGrp="1"/>
          </p:cNvSpPr>
          <p:nvPr>
            <p:ph idx="1"/>
          </p:nvPr>
        </p:nvSpPr>
        <p:spPr>
          <a:xfrm>
            <a:off x="457200" y="2046309"/>
            <a:ext cx="8229600" cy="4525963"/>
          </a:xfrm>
        </p:spPr>
        <p:txBody>
          <a:bodyPr>
            <a:normAutofit lnSpcReduction="10000"/>
          </a:bodyPr>
          <a:lstStyle/>
          <a:p>
            <a:pPr algn="just">
              <a:buNone/>
            </a:pPr>
            <a:r>
              <a:rPr lang="en-US" dirty="0" smtClean="0"/>
              <a:t>	</a:t>
            </a:r>
            <a:r>
              <a:rPr lang="en-IN" sz="3600" b="1" dirty="0" smtClean="0">
                <a:solidFill>
                  <a:srgbClr val="002060"/>
                </a:solidFill>
                <a:latin typeface="Franklin Gothic Book" pitchFamily="34" charset="0"/>
              </a:rPr>
              <a:t>Sri </a:t>
            </a:r>
            <a:r>
              <a:rPr lang="en-IN" sz="3600" b="1" dirty="0" err="1" smtClean="0">
                <a:solidFill>
                  <a:srgbClr val="002060"/>
                </a:solidFill>
                <a:latin typeface="Franklin Gothic Book" pitchFamily="34" charset="0"/>
              </a:rPr>
              <a:t>Avrajyoti</a:t>
            </a:r>
            <a:r>
              <a:rPr lang="en-IN" sz="3600" b="1" dirty="0" smtClean="0">
                <a:solidFill>
                  <a:srgbClr val="002060"/>
                </a:solidFill>
                <a:latin typeface="Franklin Gothic Book" pitchFamily="34" charset="0"/>
              </a:rPr>
              <a:t> Roy e</a:t>
            </a:r>
            <a:r>
              <a:rPr lang="en-US" sz="3500" b="1" dirty="0" err="1" smtClean="0">
                <a:solidFill>
                  <a:srgbClr val="002060"/>
                </a:solidFill>
                <a:latin typeface="Franklin Gothic Book" pitchFamily="34" charset="0"/>
              </a:rPr>
              <a:t>stablished</a:t>
            </a:r>
            <a:r>
              <a:rPr lang="en-US" sz="3500" b="1" dirty="0" smtClean="0">
                <a:solidFill>
                  <a:srgbClr val="002060"/>
                </a:solidFill>
                <a:latin typeface="Franklin Gothic Book" pitchFamily="34" charset="0"/>
              </a:rPr>
              <a:t> </a:t>
            </a:r>
            <a:r>
              <a:rPr lang="en-IN" sz="3500" b="1" dirty="0" smtClean="0">
                <a:solidFill>
                  <a:srgbClr val="002060"/>
                </a:solidFill>
                <a:latin typeface="Franklin Gothic Book" pitchFamily="34" charset="0"/>
              </a:rPr>
              <a:t>M/s Hotel Dreamland Pvt. Ltd. at </a:t>
            </a:r>
            <a:r>
              <a:rPr lang="en-IN" sz="3500" b="1" dirty="0" err="1" smtClean="0">
                <a:solidFill>
                  <a:srgbClr val="002060"/>
                </a:solidFill>
                <a:latin typeface="Franklin Gothic Book" pitchFamily="34" charset="0"/>
              </a:rPr>
              <a:t>Haldia</a:t>
            </a:r>
            <a:r>
              <a:rPr lang="en-IN" sz="3500" b="1" dirty="0" smtClean="0">
                <a:solidFill>
                  <a:srgbClr val="002060"/>
                </a:solidFill>
                <a:latin typeface="Franklin Gothic Book" pitchFamily="34" charset="0"/>
              </a:rPr>
              <a:t> in the year 1999 with the financial assistance from WBFC.  The company then set up 4 more hotels all over West Bengal with further financial assistance from WBFC. All the hotels are running satisfactorily.  The company is regular in its repayment to the corporation.</a:t>
            </a:r>
            <a:endParaRPr lang="en-US" sz="3500" b="1" dirty="0" smtClean="0">
              <a:solidFill>
                <a:srgbClr val="002060"/>
              </a:solidFill>
              <a:latin typeface="Franklin Gothic Book" pitchFamily="34" charset="0"/>
            </a:endParaRPr>
          </a:p>
          <a:p>
            <a:pPr algn="just">
              <a:buNone/>
            </a:pPr>
            <a:endParaRPr lang="en-US" b="1" dirty="0" smtClean="0">
              <a:solidFill>
                <a:srgbClr val="002060"/>
              </a:solidFill>
              <a:latin typeface="Franklin Gothic Book"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5926"/>
          </a:xfrm>
        </p:spPr>
        <p:txBody>
          <a:bodyPr>
            <a:normAutofit fontScale="90000"/>
          </a:bodyPr>
          <a:lstStyle/>
          <a:p>
            <a:r>
              <a:rPr lang="en-US" sz="4000" b="1" u="sng" dirty="0" smtClean="0">
                <a:solidFill>
                  <a:schemeClr val="accent3">
                    <a:lumMod val="50000"/>
                  </a:schemeClr>
                </a:solidFill>
                <a:latin typeface="Franklin Gothic Book" pitchFamily="34" charset="0"/>
              </a:rPr>
              <a:t>West Bengal Financial Corporation {WBFC}, Kolkata</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M/s </a:t>
            </a:r>
            <a:r>
              <a:rPr lang="en-IN" sz="4000" b="1" dirty="0" smtClean="0">
                <a:solidFill>
                  <a:schemeClr val="accent3">
                    <a:lumMod val="50000"/>
                  </a:schemeClr>
                </a:solidFill>
                <a:latin typeface="Franklin Gothic Book" pitchFamily="34" charset="0"/>
              </a:rPr>
              <a:t>Reliable Hatcheries Pvt. Ltd. </a:t>
            </a:r>
            <a:endParaRPr lang="en-US" sz="40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457200" y="2046309"/>
            <a:ext cx="8229600" cy="4525963"/>
          </a:xfrm>
        </p:spPr>
        <p:txBody>
          <a:bodyPr>
            <a:normAutofit/>
          </a:bodyPr>
          <a:lstStyle/>
          <a:p>
            <a:pPr algn="just">
              <a:buNone/>
            </a:pPr>
            <a:r>
              <a:rPr lang="en-US" dirty="0" smtClean="0"/>
              <a:t>	</a:t>
            </a:r>
            <a:endParaRPr lang="en-US" sz="3500" b="1" dirty="0" smtClean="0">
              <a:solidFill>
                <a:srgbClr val="002060"/>
              </a:solidFill>
              <a:latin typeface="Franklin Gothic Book" pitchFamily="34" charset="0"/>
            </a:endParaRPr>
          </a:p>
          <a:p>
            <a:pPr algn="just">
              <a:buNone/>
            </a:pPr>
            <a:endParaRPr lang="en-US" b="1" dirty="0" smtClean="0">
              <a:solidFill>
                <a:srgbClr val="002060"/>
              </a:solidFill>
              <a:latin typeface="Franklin Gothic Book" pitchFamily="34" charset="0"/>
            </a:endParaRPr>
          </a:p>
        </p:txBody>
      </p:sp>
      <p:pic>
        <p:nvPicPr>
          <p:cNvPr id="89090" name="Picture 2"/>
          <p:cNvPicPr>
            <a:picLocks noChangeAspect="1" noChangeArrowheads="1"/>
          </p:cNvPicPr>
          <p:nvPr/>
        </p:nvPicPr>
        <p:blipFill>
          <a:blip r:embed="rId2"/>
          <a:srcRect l="6547" t="6637" r="11622" b="5420"/>
          <a:stretch>
            <a:fillRect/>
          </a:stretch>
        </p:blipFill>
        <p:spPr bwMode="auto">
          <a:xfrm>
            <a:off x="285720" y="2071678"/>
            <a:ext cx="3000396" cy="3180420"/>
          </a:xfrm>
          <a:prstGeom prst="rect">
            <a:avLst/>
          </a:prstGeom>
          <a:noFill/>
          <a:ln w="9525">
            <a:noFill/>
            <a:miter lim="800000"/>
            <a:headEnd/>
            <a:tailEnd/>
          </a:ln>
          <a:effectLst/>
        </p:spPr>
      </p:pic>
      <p:sp>
        <p:nvSpPr>
          <p:cNvPr id="5" name="TextBox 4"/>
          <p:cNvSpPr txBox="1"/>
          <p:nvPr/>
        </p:nvSpPr>
        <p:spPr>
          <a:xfrm>
            <a:off x="214282" y="5286388"/>
            <a:ext cx="3000396" cy="461665"/>
          </a:xfrm>
          <a:prstGeom prst="rect">
            <a:avLst/>
          </a:prstGeom>
          <a:noFill/>
        </p:spPr>
        <p:txBody>
          <a:bodyPr wrap="square" rtlCol="0">
            <a:spAutoFit/>
          </a:bodyPr>
          <a:lstStyle/>
          <a:p>
            <a:r>
              <a:rPr lang="en-IN" sz="2400" b="1" dirty="0" smtClean="0">
                <a:solidFill>
                  <a:srgbClr val="002060"/>
                </a:solidFill>
                <a:latin typeface="Franklin Gothic Book" pitchFamily="34" charset="0"/>
              </a:rPr>
              <a:t>Smt. </a:t>
            </a:r>
            <a:r>
              <a:rPr lang="en-IN" sz="2400" b="1" dirty="0" err="1" smtClean="0">
                <a:solidFill>
                  <a:srgbClr val="002060"/>
                </a:solidFill>
                <a:latin typeface="Franklin Gothic Book" pitchFamily="34" charset="0"/>
              </a:rPr>
              <a:t>Sarmistha</a:t>
            </a:r>
            <a:r>
              <a:rPr lang="en-IN" sz="2400" b="1" dirty="0" smtClean="0">
                <a:solidFill>
                  <a:srgbClr val="002060"/>
                </a:solidFill>
                <a:latin typeface="Franklin Gothic Book" pitchFamily="34" charset="0"/>
              </a:rPr>
              <a:t> Roy</a:t>
            </a:r>
            <a:endParaRPr lang="en-US" sz="2400" b="1" dirty="0" smtClean="0">
              <a:solidFill>
                <a:srgbClr val="002060"/>
              </a:solidFill>
              <a:latin typeface="Franklin Gothic Book" pitchFamily="34" charset="0"/>
            </a:endParaRPr>
          </a:p>
        </p:txBody>
      </p:sp>
      <p:pic>
        <p:nvPicPr>
          <p:cNvPr id="89091" name="Picture 3" descr="E:\Desktop\My Document\COSIDICI NATIONAL AWARD 2018 GOA\WBFC\WBFC~NOMINATION\Reliable Hatcharies\Reliable Hatcheries (3).jpg"/>
          <p:cNvPicPr>
            <a:picLocks noChangeAspect="1" noChangeArrowheads="1"/>
          </p:cNvPicPr>
          <p:nvPr/>
        </p:nvPicPr>
        <p:blipFill>
          <a:blip r:embed="rId3" cstate="print"/>
          <a:srcRect t="22727" b="12121"/>
          <a:stretch>
            <a:fillRect/>
          </a:stretch>
        </p:blipFill>
        <p:spPr bwMode="auto">
          <a:xfrm>
            <a:off x="3500430" y="2071678"/>
            <a:ext cx="5429256" cy="2286016"/>
          </a:xfrm>
          <a:prstGeom prst="rect">
            <a:avLst/>
          </a:prstGeom>
          <a:noFill/>
        </p:spPr>
      </p:pic>
      <p:pic>
        <p:nvPicPr>
          <p:cNvPr id="89092" name="Picture 4" descr="E:\Desktop\My Document\COSIDICI NATIONAL AWARD 2018 GOA\WBFC\WBFC~NOMINATION\Reliable Hatcharies\Reliable Hatcheries.jpg"/>
          <p:cNvPicPr>
            <a:picLocks noChangeAspect="1" noChangeArrowheads="1"/>
          </p:cNvPicPr>
          <p:nvPr/>
        </p:nvPicPr>
        <p:blipFill>
          <a:blip r:embed="rId4" cstate="print"/>
          <a:srcRect/>
          <a:stretch>
            <a:fillRect/>
          </a:stretch>
        </p:blipFill>
        <p:spPr bwMode="auto">
          <a:xfrm>
            <a:off x="3500430" y="4429132"/>
            <a:ext cx="5429288" cy="2285998"/>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5926"/>
          </a:xfrm>
        </p:spPr>
        <p:txBody>
          <a:bodyPr>
            <a:normAutofit fontScale="90000"/>
          </a:bodyPr>
          <a:lstStyle/>
          <a:p>
            <a:r>
              <a:rPr lang="en-US" sz="4000" b="1" u="sng" dirty="0" smtClean="0">
                <a:solidFill>
                  <a:schemeClr val="accent3">
                    <a:lumMod val="50000"/>
                  </a:schemeClr>
                </a:solidFill>
                <a:latin typeface="Franklin Gothic Book" pitchFamily="34" charset="0"/>
              </a:rPr>
              <a:t>West Bengal Financial Corporation {WBFC}, Kolkata</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M/s </a:t>
            </a:r>
            <a:r>
              <a:rPr lang="en-IN" sz="4000" b="1" dirty="0" smtClean="0">
                <a:solidFill>
                  <a:schemeClr val="accent3">
                    <a:lumMod val="50000"/>
                  </a:schemeClr>
                </a:solidFill>
                <a:latin typeface="Franklin Gothic Book" pitchFamily="34" charset="0"/>
              </a:rPr>
              <a:t>Reliable Hatcheries Pvt. Ltd. </a:t>
            </a:r>
            <a:endParaRPr lang="en-US" sz="40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14282" y="2046309"/>
            <a:ext cx="8643998" cy="4597401"/>
          </a:xfrm>
        </p:spPr>
        <p:txBody>
          <a:bodyPr>
            <a:normAutofit fontScale="85000" lnSpcReduction="20000"/>
          </a:bodyPr>
          <a:lstStyle/>
          <a:p>
            <a:pPr algn="just">
              <a:buNone/>
            </a:pPr>
            <a:r>
              <a:rPr lang="en-US" dirty="0" smtClean="0"/>
              <a:t>	</a:t>
            </a:r>
            <a:endParaRPr lang="en-US" sz="3500" b="1" dirty="0" smtClean="0">
              <a:solidFill>
                <a:srgbClr val="002060"/>
              </a:solidFill>
              <a:latin typeface="Franklin Gothic Book" pitchFamily="34" charset="0"/>
            </a:endParaRPr>
          </a:p>
          <a:p>
            <a:pPr algn="just">
              <a:buNone/>
            </a:pPr>
            <a:r>
              <a:rPr lang="en-IN" dirty="0" smtClean="0"/>
              <a:t>	</a:t>
            </a:r>
            <a:r>
              <a:rPr lang="en-IN" sz="3500" b="1" dirty="0" smtClean="0">
                <a:solidFill>
                  <a:srgbClr val="002060"/>
                </a:solidFill>
                <a:latin typeface="Franklin Gothic Book" pitchFamily="34" charset="0"/>
              </a:rPr>
              <a:t>M/s Reliable Hatcheries Pvt. Ltd. (RHPL) was established in the year 2011 with financial assistance from WBFC by Smt. </a:t>
            </a:r>
            <a:r>
              <a:rPr lang="en-IN" sz="3500" b="1" dirty="0" err="1" smtClean="0">
                <a:solidFill>
                  <a:srgbClr val="002060"/>
                </a:solidFill>
                <a:latin typeface="Franklin Gothic Book" pitchFamily="34" charset="0"/>
              </a:rPr>
              <a:t>Sarmistha</a:t>
            </a:r>
            <a:r>
              <a:rPr lang="en-IN" sz="3500" b="1" dirty="0" smtClean="0">
                <a:solidFill>
                  <a:srgbClr val="002060"/>
                </a:solidFill>
                <a:latin typeface="Franklin Gothic Book" pitchFamily="34" charset="0"/>
              </a:rPr>
              <a:t> Roy, Ms. </a:t>
            </a:r>
            <a:r>
              <a:rPr lang="en-IN" sz="3500" b="1" dirty="0" err="1" smtClean="0">
                <a:solidFill>
                  <a:srgbClr val="002060"/>
                </a:solidFill>
                <a:latin typeface="Franklin Gothic Book" pitchFamily="34" charset="0"/>
              </a:rPr>
              <a:t>Meenakshi</a:t>
            </a:r>
            <a:r>
              <a:rPr lang="en-IN" sz="3500" b="1" dirty="0" smtClean="0">
                <a:solidFill>
                  <a:srgbClr val="002060"/>
                </a:solidFill>
                <a:latin typeface="Franklin Gothic Book" pitchFamily="34" charset="0"/>
              </a:rPr>
              <a:t> Roy, Ms. </a:t>
            </a:r>
            <a:r>
              <a:rPr lang="en-IN" sz="3500" b="1" dirty="0" err="1" smtClean="0">
                <a:solidFill>
                  <a:srgbClr val="002060"/>
                </a:solidFill>
                <a:latin typeface="Franklin Gothic Book" pitchFamily="34" charset="0"/>
              </a:rPr>
              <a:t>Shima</a:t>
            </a:r>
            <a:r>
              <a:rPr lang="en-IN" sz="3500" b="1" dirty="0" smtClean="0">
                <a:solidFill>
                  <a:srgbClr val="002060"/>
                </a:solidFill>
                <a:latin typeface="Franklin Gothic Book" pitchFamily="34" charset="0"/>
              </a:rPr>
              <a:t> Roy and Ms. </a:t>
            </a:r>
            <a:r>
              <a:rPr lang="en-IN" sz="3500" b="1" dirty="0" err="1" smtClean="0">
                <a:solidFill>
                  <a:srgbClr val="002060"/>
                </a:solidFill>
                <a:latin typeface="Franklin Gothic Book" pitchFamily="34" charset="0"/>
              </a:rPr>
              <a:t>Manisha</a:t>
            </a:r>
            <a:r>
              <a:rPr lang="en-IN" sz="3500" b="1" dirty="0" smtClean="0">
                <a:solidFill>
                  <a:srgbClr val="002060"/>
                </a:solidFill>
                <a:latin typeface="Franklin Gothic Book" pitchFamily="34" charset="0"/>
              </a:rPr>
              <a:t> </a:t>
            </a:r>
            <a:r>
              <a:rPr lang="en-IN" sz="3500" b="1" dirty="0" err="1" smtClean="0">
                <a:solidFill>
                  <a:srgbClr val="002060"/>
                </a:solidFill>
                <a:latin typeface="Franklin Gothic Book" pitchFamily="34" charset="0"/>
              </a:rPr>
              <a:t>Goel</a:t>
            </a:r>
            <a:r>
              <a:rPr lang="en-IN" sz="3500" b="1" dirty="0" smtClean="0">
                <a:solidFill>
                  <a:srgbClr val="002060"/>
                </a:solidFill>
                <a:latin typeface="Franklin Gothic Book" pitchFamily="34" charset="0"/>
              </a:rPr>
              <a:t> who set up 20 hatchery units. The unit has now doubled its production capacity to cope-up with the growing demand.  In 2016 the Company diversified to set up a Feed plant in </a:t>
            </a:r>
            <a:r>
              <a:rPr lang="en-IN" sz="3500" b="1" dirty="0" err="1" smtClean="0">
                <a:solidFill>
                  <a:srgbClr val="002060"/>
                </a:solidFill>
                <a:latin typeface="Franklin Gothic Book" pitchFamily="34" charset="0"/>
              </a:rPr>
              <a:t>Maynaguri</a:t>
            </a:r>
            <a:r>
              <a:rPr lang="en-IN" sz="3500" b="1" dirty="0" smtClean="0">
                <a:solidFill>
                  <a:srgbClr val="002060"/>
                </a:solidFill>
                <a:latin typeface="Franklin Gothic Book" pitchFamily="34" charset="0"/>
              </a:rPr>
              <a:t> with an additional loan from the Corporation.  It has achieved a turnover of about Rs.20 </a:t>
            </a:r>
            <a:r>
              <a:rPr lang="en-IN" sz="3500" b="1" dirty="0" err="1" smtClean="0">
                <a:solidFill>
                  <a:srgbClr val="002060"/>
                </a:solidFill>
                <a:latin typeface="Franklin Gothic Book" pitchFamily="34" charset="0"/>
              </a:rPr>
              <a:t>crores</a:t>
            </a:r>
            <a:r>
              <a:rPr lang="en-IN" sz="3500" b="1" dirty="0" smtClean="0">
                <a:solidFill>
                  <a:srgbClr val="002060"/>
                </a:solidFill>
                <a:latin typeface="Franklin Gothic Book" pitchFamily="34" charset="0"/>
              </a:rPr>
              <a:t>.</a:t>
            </a:r>
            <a:endParaRPr lang="en-US" sz="3500" b="1" dirty="0" smtClean="0">
              <a:solidFill>
                <a:srgbClr val="002060"/>
              </a:solidFill>
              <a:latin typeface="Franklin Gothic Book" pitchFamily="34" charset="0"/>
            </a:endParaRPr>
          </a:p>
          <a:p>
            <a:pPr algn="just">
              <a:buNone/>
            </a:pPr>
            <a:endParaRPr lang="en-US" b="1" dirty="0" smtClean="0">
              <a:solidFill>
                <a:srgbClr val="002060"/>
              </a:solidFill>
              <a:latin typeface="Franklin Gothic Book"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5926"/>
          </a:xfrm>
        </p:spPr>
        <p:txBody>
          <a:bodyPr>
            <a:normAutofit/>
          </a:bodyPr>
          <a:lstStyle/>
          <a:p>
            <a:r>
              <a:rPr lang="en-US" sz="4000" b="1" u="sng" dirty="0" smtClean="0">
                <a:solidFill>
                  <a:schemeClr val="accent3">
                    <a:lumMod val="50000"/>
                  </a:schemeClr>
                </a:solidFill>
                <a:latin typeface="Franklin Gothic Book" pitchFamily="34" charset="0"/>
              </a:rPr>
              <a:t>PIPDIC, Pondicherry</a:t>
            </a:r>
            <a:br>
              <a:rPr lang="en-US" sz="4000" b="1" u="sng"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M/s </a:t>
            </a:r>
            <a:r>
              <a:rPr lang="en-IN" sz="4000" b="1" dirty="0" smtClean="0">
                <a:solidFill>
                  <a:schemeClr val="accent3">
                    <a:lumMod val="50000"/>
                  </a:schemeClr>
                </a:solidFill>
                <a:latin typeface="Franklin Gothic Book" pitchFamily="34" charset="0"/>
              </a:rPr>
              <a:t>G.K.M. New </a:t>
            </a:r>
            <a:r>
              <a:rPr lang="en-IN" sz="4000" b="1" dirty="0" err="1" smtClean="0">
                <a:solidFill>
                  <a:schemeClr val="accent3">
                    <a:lumMod val="50000"/>
                  </a:schemeClr>
                </a:solidFill>
                <a:latin typeface="Franklin Gothic Book" pitchFamily="34" charset="0"/>
              </a:rPr>
              <a:t>Pharma</a:t>
            </a:r>
            <a:endParaRPr lang="en-US" sz="40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14282" y="2046309"/>
            <a:ext cx="8643998" cy="4597401"/>
          </a:xfrm>
        </p:spPr>
        <p:txBody>
          <a:bodyPr>
            <a:normAutofit/>
          </a:bodyPr>
          <a:lstStyle/>
          <a:p>
            <a:pPr algn="just">
              <a:buNone/>
            </a:pPr>
            <a:r>
              <a:rPr lang="en-US" dirty="0" smtClean="0"/>
              <a:t>	</a:t>
            </a:r>
            <a:endParaRPr lang="en-US" sz="3500" b="1" dirty="0" smtClean="0">
              <a:solidFill>
                <a:srgbClr val="002060"/>
              </a:solidFill>
              <a:latin typeface="Franklin Gothic Book" pitchFamily="34" charset="0"/>
            </a:endParaRPr>
          </a:p>
          <a:p>
            <a:pPr algn="just">
              <a:buNone/>
            </a:pPr>
            <a:r>
              <a:rPr lang="en-IN" dirty="0" smtClean="0"/>
              <a:t>	</a:t>
            </a:r>
            <a:endParaRPr lang="en-US" b="1" dirty="0" smtClean="0">
              <a:solidFill>
                <a:srgbClr val="002060"/>
              </a:solidFill>
              <a:latin typeface="Franklin Gothic Book" pitchFamily="34" charset="0"/>
            </a:endParaRPr>
          </a:p>
        </p:txBody>
      </p:sp>
      <p:pic>
        <p:nvPicPr>
          <p:cNvPr id="5" name="Picture 4" descr="C:\Users\QAM\Desktop\Madam photo.jpg"/>
          <p:cNvPicPr/>
          <p:nvPr/>
        </p:nvPicPr>
        <p:blipFill>
          <a:blip r:embed="rId2"/>
          <a:srcRect b="6061"/>
          <a:stretch>
            <a:fillRect/>
          </a:stretch>
        </p:blipFill>
        <p:spPr bwMode="auto">
          <a:xfrm>
            <a:off x="2285984" y="1714512"/>
            <a:ext cx="4000528" cy="4429132"/>
          </a:xfrm>
          <a:prstGeom prst="rect">
            <a:avLst/>
          </a:prstGeom>
          <a:noFill/>
          <a:ln w="9525">
            <a:noFill/>
            <a:miter lim="800000"/>
            <a:headEnd/>
            <a:tailEnd/>
          </a:ln>
        </p:spPr>
      </p:pic>
      <p:sp>
        <p:nvSpPr>
          <p:cNvPr id="6" name="TextBox 5"/>
          <p:cNvSpPr txBox="1"/>
          <p:nvPr/>
        </p:nvSpPr>
        <p:spPr>
          <a:xfrm>
            <a:off x="3000364" y="6143644"/>
            <a:ext cx="4000528"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Smt. R. </a:t>
            </a:r>
            <a:r>
              <a:rPr lang="en-US" sz="2000" b="1" dirty="0" err="1" smtClean="0">
                <a:solidFill>
                  <a:srgbClr val="002060"/>
                </a:solidFill>
                <a:latin typeface="Franklin Gothic Book" pitchFamily="34" charset="0"/>
              </a:rPr>
              <a:t>Shyamala</a:t>
            </a:r>
            <a:r>
              <a:rPr lang="en-US" sz="2000" b="1" dirty="0" smtClean="0">
                <a:solidFill>
                  <a:srgbClr val="002060"/>
                </a:solidFill>
                <a:latin typeface="Franklin Gothic Book" pitchFamily="34" charset="0"/>
              </a:rPr>
              <a:t> </a:t>
            </a:r>
            <a:endParaRPr lang="en-US" sz="2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85926"/>
          </a:xfrm>
        </p:spPr>
        <p:txBody>
          <a:bodyPr>
            <a:normAutofit/>
          </a:bodyPr>
          <a:lstStyle/>
          <a:p>
            <a:r>
              <a:rPr lang="en-US" sz="4000" b="1" u="sng" dirty="0" smtClean="0">
                <a:solidFill>
                  <a:schemeClr val="accent3">
                    <a:lumMod val="50000"/>
                  </a:schemeClr>
                </a:solidFill>
                <a:latin typeface="Franklin Gothic Book" pitchFamily="34" charset="0"/>
              </a:rPr>
              <a:t>PIPDIC, Pondicherry</a:t>
            </a:r>
            <a:br>
              <a:rPr lang="en-US" sz="4000" b="1" u="sng"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M/s </a:t>
            </a:r>
            <a:r>
              <a:rPr lang="en-IN" sz="4000" b="1" dirty="0" smtClean="0">
                <a:solidFill>
                  <a:schemeClr val="accent3">
                    <a:lumMod val="50000"/>
                  </a:schemeClr>
                </a:solidFill>
                <a:latin typeface="Franklin Gothic Book" pitchFamily="34" charset="0"/>
              </a:rPr>
              <a:t>G.K.M. New </a:t>
            </a:r>
            <a:r>
              <a:rPr lang="en-IN" sz="4000" b="1" dirty="0" err="1" smtClean="0">
                <a:solidFill>
                  <a:schemeClr val="accent3">
                    <a:lumMod val="50000"/>
                  </a:schemeClr>
                </a:solidFill>
                <a:latin typeface="Franklin Gothic Book" pitchFamily="34" charset="0"/>
              </a:rPr>
              <a:t>Pharma</a:t>
            </a:r>
            <a:endParaRPr lang="en-US" sz="40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14282" y="2046309"/>
            <a:ext cx="8643998" cy="4597401"/>
          </a:xfrm>
        </p:spPr>
        <p:txBody>
          <a:bodyPr>
            <a:normAutofit/>
          </a:bodyPr>
          <a:lstStyle/>
          <a:p>
            <a:pPr algn="just">
              <a:buNone/>
            </a:pPr>
            <a:r>
              <a:rPr lang="en-US" dirty="0" smtClean="0"/>
              <a:t>	</a:t>
            </a:r>
            <a:endParaRPr lang="en-US" sz="3500" b="1" dirty="0" smtClean="0">
              <a:solidFill>
                <a:srgbClr val="002060"/>
              </a:solidFill>
              <a:latin typeface="Franklin Gothic Book" pitchFamily="34" charset="0"/>
            </a:endParaRPr>
          </a:p>
          <a:p>
            <a:pPr algn="just">
              <a:buNone/>
            </a:pPr>
            <a:r>
              <a:rPr lang="en-IN" dirty="0" smtClean="0"/>
              <a:t>	</a:t>
            </a:r>
            <a:endParaRPr lang="en-US" b="1" dirty="0" smtClean="0">
              <a:solidFill>
                <a:srgbClr val="002060"/>
              </a:solidFill>
              <a:latin typeface="Franklin Gothic Book" pitchFamily="34" charset="0"/>
            </a:endParaRPr>
          </a:p>
        </p:txBody>
      </p:sp>
      <p:sp>
        <p:nvSpPr>
          <p:cNvPr id="4" name="Rectangle 3"/>
          <p:cNvSpPr/>
          <p:nvPr/>
        </p:nvSpPr>
        <p:spPr>
          <a:xfrm>
            <a:off x="285720" y="2071678"/>
            <a:ext cx="8429684" cy="4031873"/>
          </a:xfrm>
          <a:prstGeom prst="rect">
            <a:avLst/>
          </a:prstGeom>
        </p:spPr>
        <p:txBody>
          <a:bodyPr wrap="square">
            <a:spAutoFit/>
          </a:bodyPr>
          <a:lstStyle/>
          <a:p>
            <a:endParaRPr lang="en-US" sz="3200" b="1" dirty="0" smtClean="0">
              <a:solidFill>
                <a:srgbClr val="002060"/>
              </a:solidFill>
              <a:latin typeface="Franklin Gothic Book" pitchFamily="34" charset="0"/>
            </a:endParaRPr>
          </a:p>
          <a:p>
            <a:endParaRPr lang="en-US" sz="3200" b="1" dirty="0" smtClean="0">
              <a:solidFill>
                <a:srgbClr val="002060"/>
              </a:solidFill>
              <a:latin typeface="Franklin Gothic Book" pitchFamily="34" charset="0"/>
            </a:endParaRPr>
          </a:p>
          <a:p>
            <a:pPr algn="just"/>
            <a:r>
              <a:rPr lang="en-US" sz="3200" b="1" dirty="0" smtClean="0">
                <a:solidFill>
                  <a:srgbClr val="002060"/>
                </a:solidFill>
                <a:latin typeface="Franklin Gothic Book" pitchFamily="34" charset="0"/>
              </a:rPr>
              <a:t>Smt. R. </a:t>
            </a:r>
            <a:r>
              <a:rPr lang="en-US" sz="3200" b="1" dirty="0" err="1" smtClean="0">
                <a:solidFill>
                  <a:srgbClr val="002060"/>
                </a:solidFill>
                <a:latin typeface="Franklin Gothic Book" pitchFamily="34" charset="0"/>
              </a:rPr>
              <a:t>Shyamala</a:t>
            </a:r>
            <a:r>
              <a:rPr lang="en-US" sz="3200" b="1" dirty="0" smtClean="0">
                <a:solidFill>
                  <a:srgbClr val="002060"/>
                </a:solidFill>
                <a:latin typeface="Franklin Gothic Book" pitchFamily="34" charset="0"/>
              </a:rPr>
              <a:t> founded </a:t>
            </a:r>
            <a:r>
              <a:rPr lang="en-IN" sz="3200" b="1" dirty="0" smtClean="0">
                <a:solidFill>
                  <a:srgbClr val="002060"/>
                </a:solidFill>
                <a:latin typeface="Franklin Gothic Book" pitchFamily="34" charset="0"/>
              </a:rPr>
              <a:t>M/s G.K.M. New </a:t>
            </a:r>
            <a:r>
              <a:rPr lang="en-IN" sz="3200" b="1" dirty="0" err="1" smtClean="0">
                <a:solidFill>
                  <a:srgbClr val="002060"/>
                </a:solidFill>
                <a:latin typeface="Franklin Gothic Book" pitchFamily="34" charset="0"/>
              </a:rPr>
              <a:t>Pharma</a:t>
            </a:r>
            <a:r>
              <a:rPr lang="en-IN" sz="3200" b="1" dirty="0" smtClean="0">
                <a:solidFill>
                  <a:srgbClr val="002060"/>
                </a:solidFill>
                <a:latin typeface="Franklin Gothic Book" pitchFamily="34" charset="0"/>
              </a:rPr>
              <a:t> </a:t>
            </a:r>
            <a:r>
              <a:rPr lang="en-US" sz="3200" b="1" dirty="0" smtClean="0">
                <a:solidFill>
                  <a:srgbClr val="002060"/>
                </a:solidFill>
                <a:latin typeface="Franklin Gothic Book" pitchFamily="34" charset="0"/>
              </a:rPr>
              <a:t>with financial assistance from PIPDIC. The unit has a good reputation in market and is very prompt in its repayment .</a:t>
            </a:r>
          </a:p>
          <a:p>
            <a:endParaRPr lang="en-US" sz="3200" b="1" dirty="0" smtClean="0">
              <a:solidFill>
                <a:srgbClr val="002060"/>
              </a:solidFill>
              <a:latin typeface="Franklin Gothic Book" pitchFamily="34" charset="0"/>
            </a:endParaRPr>
          </a:p>
          <a:p>
            <a:endParaRPr lang="en-US" sz="32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71678"/>
          </a:xfrm>
        </p:spPr>
        <p:txBody>
          <a:bodyPr>
            <a:normAutofit/>
          </a:bodyPr>
          <a:lstStyle/>
          <a:p>
            <a:r>
              <a:rPr lang="en-US" sz="4000" b="1" u="sng" dirty="0" smtClean="0">
                <a:solidFill>
                  <a:schemeClr val="accent3">
                    <a:lumMod val="50000"/>
                  </a:schemeClr>
                </a:solidFill>
                <a:latin typeface="Franklin Gothic Book" pitchFamily="34" charset="0"/>
              </a:rPr>
              <a:t>PIPDIC, Pondicherry</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M/s F</a:t>
            </a:r>
            <a:r>
              <a:rPr lang="en-IN" sz="4000" b="1" dirty="0" err="1" smtClean="0">
                <a:solidFill>
                  <a:schemeClr val="accent3">
                    <a:lumMod val="50000"/>
                  </a:schemeClr>
                </a:solidFill>
                <a:latin typeface="Franklin Gothic Book" pitchFamily="34" charset="0"/>
              </a:rPr>
              <a:t>ine</a:t>
            </a:r>
            <a:r>
              <a:rPr lang="en-IN" sz="4000" b="1" dirty="0" smtClean="0">
                <a:solidFill>
                  <a:schemeClr val="accent3">
                    <a:lumMod val="50000"/>
                  </a:schemeClr>
                </a:solidFill>
                <a:latin typeface="Franklin Gothic Book" pitchFamily="34" charset="0"/>
              </a:rPr>
              <a:t> Automotive &amp; Industrial Radiators Pvt. Ltd.</a:t>
            </a:r>
            <a:endParaRPr lang="en-US" sz="4000" b="1" dirty="0" smtClean="0">
              <a:solidFill>
                <a:schemeClr val="accent3">
                  <a:lumMod val="50000"/>
                </a:schemeClr>
              </a:solidFill>
              <a:latin typeface="Franklin Gothic Book" pitchFamily="34" charset="0"/>
            </a:endParaRPr>
          </a:p>
        </p:txBody>
      </p:sp>
      <p:pic>
        <p:nvPicPr>
          <p:cNvPr id="1026" name="Picture 2" descr="E:\Desktop\My Document\COSIDICI NATIONAL AWARD 2018 GOA\PIPDIC\PIPDIC~ FINE AUTO\KAM PHOTO.JPG"/>
          <p:cNvPicPr>
            <a:picLocks noGrp="1" noChangeAspect="1" noChangeArrowheads="1"/>
          </p:cNvPicPr>
          <p:nvPr>
            <p:ph idx="1"/>
          </p:nvPr>
        </p:nvPicPr>
        <p:blipFill>
          <a:blip r:embed="rId2"/>
          <a:srcRect/>
          <a:stretch>
            <a:fillRect/>
          </a:stretch>
        </p:blipFill>
        <p:spPr bwMode="auto">
          <a:xfrm>
            <a:off x="428596" y="2071678"/>
            <a:ext cx="2214578" cy="2922728"/>
          </a:xfrm>
          <a:prstGeom prst="rect">
            <a:avLst/>
          </a:prstGeom>
          <a:noFill/>
        </p:spPr>
      </p:pic>
      <p:sp>
        <p:nvSpPr>
          <p:cNvPr id="5" name="TextBox 4"/>
          <p:cNvSpPr txBox="1"/>
          <p:nvPr/>
        </p:nvSpPr>
        <p:spPr>
          <a:xfrm>
            <a:off x="357158" y="5000636"/>
            <a:ext cx="2500330" cy="369332"/>
          </a:xfrm>
          <a:prstGeom prst="rect">
            <a:avLst/>
          </a:prstGeom>
          <a:noFill/>
        </p:spPr>
        <p:txBody>
          <a:bodyPr wrap="square" rtlCol="0">
            <a:spAutoFit/>
          </a:bodyPr>
          <a:lstStyle/>
          <a:p>
            <a:r>
              <a:rPr lang="en-US" b="1" dirty="0" smtClean="0">
                <a:solidFill>
                  <a:srgbClr val="002060"/>
                </a:solidFill>
                <a:latin typeface="Franklin Gothic Book" pitchFamily="34" charset="0"/>
              </a:rPr>
              <a:t>Shri Anil </a:t>
            </a:r>
            <a:r>
              <a:rPr lang="en-US" b="1" dirty="0" err="1" smtClean="0">
                <a:solidFill>
                  <a:srgbClr val="002060"/>
                </a:solidFill>
                <a:latin typeface="Franklin Gothic Book" pitchFamily="34" charset="0"/>
              </a:rPr>
              <a:t>Menon</a:t>
            </a:r>
            <a:endParaRPr lang="en-US" dirty="0"/>
          </a:p>
        </p:txBody>
      </p:sp>
      <p:pic>
        <p:nvPicPr>
          <p:cNvPr id="1027" name="Picture 3" descr="E:\Desktop\My Document\COSIDICI NATIONAL AWARD 2018 GOA\PIPDIC\PIPDIC~ FINE AUTO\Picture11 (1).jpeg"/>
          <p:cNvPicPr>
            <a:picLocks noChangeAspect="1" noChangeArrowheads="1"/>
          </p:cNvPicPr>
          <p:nvPr/>
        </p:nvPicPr>
        <p:blipFill>
          <a:blip r:embed="rId3"/>
          <a:srcRect/>
          <a:stretch>
            <a:fillRect/>
          </a:stretch>
        </p:blipFill>
        <p:spPr bwMode="auto">
          <a:xfrm>
            <a:off x="3571868" y="2071678"/>
            <a:ext cx="5214974" cy="2467650"/>
          </a:xfrm>
          <a:prstGeom prst="rect">
            <a:avLst/>
          </a:prstGeom>
          <a:noFill/>
        </p:spPr>
      </p:pic>
      <p:pic>
        <p:nvPicPr>
          <p:cNvPr id="1028" name="Picture 4" descr="E:\Desktop\My Document\COSIDICI NATIONAL AWARD 2018 GOA\PIPDIC\PIPDIC~ FINE AUTO\Picture1.png"/>
          <p:cNvPicPr>
            <a:picLocks noChangeAspect="1" noChangeArrowheads="1"/>
          </p:cNvPicPr>
          <p:nvPr/>
        </p:nvPicPr>
        <p:blipFill>
          <a:blip r:embed="rId4"/>
          <a:srcRect/>
          <a:stretch>
            <a:fillRect/>
          </a:stretch>
        </p:blipFill>
        <p:spPr bwMode="auto">
          <a:xfrm>
            <a:off x="3571868" y="4572008"/>
            <a:ext cx="5214974" cy="2125703"/>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71678"/>
          </a:xfrm>
        </p:spPr>
        <p:txBody>
          <a:bodyPr>
            <a:normAutofit/>
          </a:bodyPr>
          <a:lstStyle/>
          <a:p>
            <a:r>
              <a:rPr lang="en-US" sz="4000" b="1" u="sng" dirty="0" smtClean="0">
                <a:solidFill>
                  <a:schemeClr val="accent3">
                    <a:lumMod val="50000"/>
                  </a:schemeClr>
                </a:solidFill>
                <a:latin typeface="Franklin Gothic Book" pitchFamily="34" charset="0"/>
              </a:rPr>
              <a:t>PIPDIC, Pondicherry</a:t>
            </a:r>
            <a:r>
              <a:rPr lang="en-US" sz="4000" b="1" dirty="0" smtClean="0">
                <a:solidFill>
                  <a:schemeClr val="accent3">
                    <a:lumMod val="50000"/>
                  </a:schemeClr>
                </a:solidFill>
                <a:latin typeface="Franklin Gothic Book" pitchFamily="34" charset="0"/>
              </a:rPr>
              <a:t/>
            </a:r>
            <a:br>
              <a:rPr lang="en-US" sz="4000" b="1"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M/s F</a:t>
            </a:r>
            <a:r>
              <a:rPr lang="en-IN" sz="4000" b="1" dirty="0" err="1" smtClean="0">
                <a:solidFill>
                  <a:schemeClr val="accent3">
                    <a:lumMod val="50000"/>
                  </a:schemeClr>
                </a:solidFill>
                <a:latin typeface="Franklin Gothic Book" pitchFamily="34" charset="0"/>
              </a:rPr>
              <a:t>ine</a:t>
            </a:r>
            <a:r>
              <a:rPr lang="en-IN" sz="4000" b="1" dirty="0" smtClean="0">
                <a:solidFill>
                  <a:schemeClr val="accent3">
                    <a:lumMod val="50000"/>
                  </a:schemeClr>
                </a:solidFill>
                <a:latin typeface="Franklin Gothic Book" pitchFamily="34" charset="0"/>
              </a:rPr>
              <a:t> Automotive &amp; Industrial Radiators Pvt. Ltd.</a:t>
            </a:r>
            <a:endParaRPr lang="en-US" sz="40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14282" y="2046309"/>
            <a:ext cx="8643998" cy="4597401"/>
          </a:xfrm>
        </p:spPr>
        <p:txBody>
          <a:bodyPr>
            <a:normAutofit/>
          </a:bodyPr>
          <a:lstStyle/>
          <a:p>
            <a:pPr algn="just">
              <a:buNone/>
            </a:pPr>
            <a:r>
              <a:rPr lang="en-US" dirty="0" smtClean="0"/>
              <a:t>	</a:t>
            </a:r>
            <a:endParaRPr lang="en-US" sz="3500" b="1" dirty="0" smtClean="0">
              <a:solidFill>
                <a:srgbClr val="002060"/>
              </a:solidFill>
              <a:latin typeface="Franklin Gothic Book" pitchFamily="34" charset="0"/>
            </a:endParaRPr>
          </a:p>
          <a:p>
            <a:pPr algn="just">
              <a:buNone/>
            </a:pPr>
            <a:r>
              <a:rPr lang="en-US" b="1" dirty="0" smtClean="0">
                <a:solidFill>
                  <a:srgbClr val="002060"/>
                </a:solidFill>
                <a:latin typeface="Franklin Gothic Book" pitchFamily="34" charset="0"/>
              </a:rPr>
              <a:t>	Shri Anil </a:t>
            </a:r>
            <a:r>
              <a:rPr lang="en-US" b="1" dirty="0" err="1" smtClean="0">
                <a:solidFill>
                  <a:srgbClr val="002060"/>
                </a:solidFill>
                <a:latin typeface="Franklin Gothic Book" pitchFamily="34" charset="0"/>
              </a:rPr>
              <a:t>Menon</a:t>
            </a:r>
            <a:r>
              <a:rPr lang="en-US" b="1" dirty="0" smtClean="0">
                <a:solidFill>
                  <a:srgbClr val="002060"/>
                </a:solidFill>
                <a:latin typeface="Franklin Gothic Book" pitchFamily="34" charset="0"/>
              </a:rPr>
              <a:t> founded </a:t>
            </a:r>
            <a:r>
              <a:rPr lang="en-IN" b="1" dirty="0" smtClean="0">
                <a:solidFill>
                  <a:srgbClr val="002060"/>
                </a:solidFill>
                <a:latin typeface="Franklin Gothic Book" pitchFamily="34" charset="0"/>
              </a:rPr>
              <a:t>M/s </a:t>
            </a:r>
            <a:r>
              <a:rPr lang="en-US" b="1" dirty="0" smtClean="0">
                <a:solidFill>
                  <a:srgbClr val="002060"/>
                </a:solidFill>
                <a:latin typeface="Franklin Gothic Book" pitchFamily="34" charset="0"/>
              </a:rPr>
              <a:t>F</a:t>
            </a:r>
            <a:r>
              <a:rPr lang="en-IN" b="1" dirty="0" err="1" smtClean="0">
                <a:solidFill>
                  <a:srgbClr val="002060"/>
                </a:solidFill>
                <a:latin typeface="Franklin Gothic Book" pitchFamily="34" charset="0"/>
              </a:rPr>
              <a:t>ine</a:t>
            </a:r>
            <a:r>
              <a:rPr lang="en-IN" b="1" dirty="0" smtClean="0">
                <a:solidFill>
                  <a:srgbClr val="002060"/>
                </a:solidFill>
                <a:latin typeface="Franklin Gothic Book" pitchFamily="34" charset="0"/>
              </a:rPr>
              <a:t> Automotive &amp; Industrial Radiators Pvt. Ltd. </a:t>
            </a:r>
            <a:r>
              <a:rPr lang="en-US" b="1" dirty="0" smtClean="0">
                <a:solidFill>
                  <a:srgbClr val="002060"/>
                </a:solidFill>
                <a:latin typeface="Franklin Gothic Book" pitchFamily="34" charset="0"/>
              </a:rPr>
              <a:t>with financial assistance from PIPDIC. The unit has a good reputation in market. The unit is very prompt in its repayment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71678"/>
          </a:xfrm>
        </p:spPr>
        <p:txBody>
          <a:bodyPr>
            <a:normAutofit/>
          </a:bodyPr>
          <a:lstStyle/>
          <a:p>
            <a:r>
              <a:rPr lang="en-US" sz="4000" b="1" u="sng" dirty="0" smtClean="0">
                <a:solidFill>
                  <a:schemeClr val="accent3">
                    <a:lumMod val="50000"/>
                  </a:schemeClr>
                </a:solidFill>
                <a:latin typeface="Franklin Gothic Book" pitchFamily="34" charset="0"/>
              </a:rPr>
              <a:t>PIPDIC, Pondicherry</a:t>
            </a:r>
            <a:br>
              <a:rPr lang="en-US" sz="4000" b="1" u="sng"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M/s Le </a:t>
            </a:r>
            <a:r>
              <a:rPr lang="en-US" sz="4000" b="1" dirty="0" err="1" smtClean="0">
                <a:solidFill>
                  <a:schemeClr val="accent3">
                    <a:lumMod val="50000"/>
                  </a:schemeClr>
                </a:solidFill>
                <a:latin typeface="Franklin Gothic Book" pitchFamily="34" charset="0"/>
              </a:rPr>
              <a:t>Bracs</a:t>
            </a:r>
            <a:endParaRPr lang="en-US" sz="40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14282" y="2046309"/>
            <a:ext cx="8643998" cy="4597401"/>
          </a:xfrm>
        </p:spPr>
        <p:txBody>
          <a:bodyPr>
            <a:normAutofit/>
          </a:bodyPr>
          <a:lstStyle/>
          <a:p>
            <a:pPr algn="just">
              <a:buNone/>
            </a:pPr>
            <a:r>
              <a:rPr lang="en-US" dirty="0" smtClean="0"/>
              <a:t>	</a:t>
            </a:r>
            <a:endParaRPr lang="en-US" sz="3500" b="1" dirty="0" smtClean="0">
              <a:solidFill>
                <a:srgbClr val="002060"/>
              </a:solidFill>
              <a:latin typeface="Franklin Gothic Book" pitchFamily="34" charset="0"/>
            </a:endParaRPr>
          </a:p>
          <a:p>
            <a:pPr algn="just">
              <a:buNone/>
            </a:pPr>
            <a:r>
              <a:rPr lang="en-IN" dirty="0" smtClean="0"/>
              <a:t>	</a:t>
            </a:r>
            <a:endParaRPr lang="en-US" b="1" dirty="0" smtClean="0">
              <a:solidFill>
                <a:srgbClr val="002060"/>
              </a:solidFill>
              <a:latin typeface="Franklin Gothic Book" pitchFamily="34" charset="0"/>
            </a:endParaRPr>
          </a:p>
        </p:txBody>
      </p:sp>
      <p:pic>
        <p:nvPicPr>
          <p:cNvPr id="4" name="Picture 2" descr="E:\Desktop\My Document\COSIDICI NATIONAL AWARD 2018 GOA\PIPDIC\PIPDIC~ LeBracs\Mr. Nandakumar Marayil.jpg"/>
          <p:cNvPicPr>
            <a:picLocks noChangeAspect="1" noChangeArrowheads="1"/>
          </p:cNvPicPr>
          <p:nvPr/>
        </p:nvPicPr>
        <p:blipFill>
          <a:blip r:embed="rId2"/>
          <a:srcRect/>
          <a:stretch>
            <a:fillRect/>
          </a:stretch>
        </p:blipFill>
        <p:spPr bwMode="auto">
          <a:xfrm>
            <a:off x="428595" y="2071678"/>
            <a:ext cx="2034849" cy="2643206"/>
          </a:xfrm>
          <a:prstGeom prst="rect">
            <a:avLst/>
          </a:prstGeom>
          <a:noFill/>
        </p:spPr>
      </p:pic>
      <p:sp>
        <p:nvSpPr>
          <p:cNvPr id="5" name="TextBox 4"/>
          <p:cNvSpPr txBox="1"/>
          <p:nvPr/>
        </p:nvSpPr>
        <p:spPr>
          <a:xfrm>
            <a:off x="285720" y="4714884"/>
            <a:ext cx="2928958" cy="400110"/>
          </a:xfrm>
          <a:prstGeom prst="rect">
            <a:avLst/>
          </a:prstGeom>
          <a:noFill/>
        </p:spPr>
        <p:txBody>
          <a:bodyPr wrap="square" rtlCol="0">
            <a:spAutoFit/>
          </a:bodyPr>
          <a:lstStyle/>
          <a:p>
            <a:r>
              <a:rPr lang="en-US" sz="2000" b="1" dirty="0" smtClean="0">
                <a:solidFill>
                  <a:srgbClr val="002060"/>
                </a:solidFill>
                <a:latin typeface="Franklin Gothic Book" pitchFamily="34" charset="0"/>
              </a:rPr>
              <a:t>Shri M. </a:t>
            </a:r>
            <a:r>
              <a:rPr lang="en-US" sz="2000" b="1" dirty="0" err="1" smtClean="0">
                <a:solidFill>
                  <a:srgbClr val="002060"/>
                </a:solidFill>
                <a:latin typeface="Franklin Gothic Book" pitchFamily="34" charset="0"/>
              </a:rPr>
              <a:t>Nandakumar</a:t>
            </a:r>
            <a:endParaRPr lang="en-US" sz="2000" b="1" dirty="0" smtClean="0">
              <a:solidFill>
                <a:srgbClr val="002060"/>
              </a:solidFill>
              <a:latin typeface="Franklin Gothic Book" pitchFamily="34" charset="0"/>
            </a:endParaRPr>
          </a:p>
        </p:txBody>
      </p:sp>
      <p:pic>
        <p:nvPicPr>
          <p:cNvPr id="91138" name="Picture 2" descr="E:\Desktop\My Document\COSIDICI NATIONAL AWARD 2018 GOA\PIPDIC\PIPDIC~ LeBracs\LRL Factory Image.jpg"/>
          <p:cNvPicPr>
            <a:picLocks noChangeAspect="1" noChangeArrowheads="1"/>
          </p:cNvPicPr>
          <p:nvPr/>
        </p:nvPicPr>
        <p:blipFill>
          <a:blip r:embed="rId3"/>
          <a:srcRect/>
          <a:stretch>
            <a:fillRect/>
          </a:stretch>
        </p:blipFill>
        <p:spPr bwMode="auto">
          <a:xfrm>
            <a:off x="2928927" y="2100264"/>
            <a:ext cx="5786478" cy="4186256"/>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71678"/>
          </a:xfrm>
        </p:spPr>
        <p:txBody>
          <a:bodyPr>
            <a:normAutofit/>
          </a:bodyPr>
          <a:lstStyle/>
          <a:p>
            <a:r>
              <a:rPr lang="en-US" sz="4000" b="1" u="sng" dirty="0" smtClean="0">
                <a:solidFill>
                  <a:schemeClr val="accent3">
                    <a:lumMod val="50000"/>
                  </a:schemeClr>
                </a:solidFill>
                <a:latin typeface="Franklin Gothic Book" pitchFamily="34" charset="0"/>
              </a:rPr>
              <a:t>PIPDIC, Pondicherry</a:t>
            </a:r>
            <a:br>
              <a:rPr lang="en-US" sz="4000" b="1" u="sng" dirty="0" smtClean="0">
                <a:solidFill>
                  <a:schemeClr val="accent3">
                    <a:lumMod val="50000"/>
                  </a:schemeClr>
                </a:solidFill>
                <a:latin typeface="Franklin Gothic Book" pitchFamily="34" charset="0"/>
              </a:rPr>
            </a:br>
            <a:r>
              <a:rPr lang="en-US" sz="4000" b="1" dirty="0" smtClean="0">
                <a:solidFill>
                  <a:schemeClr val="accent3">
                    <a:lumMod val="50000"/>
                  </a:schemeClr>
                </a:solidFill>
                <a:latin typeface="Franklin Gothic Book" pitchFamily="34" charset="0"/>
              </a:rPr>
              <a:t>M/s Le </a:t>
            </a:r>
            <a:r>
              <a:rPr lang="en-US" sz="4000" b="1" dirty="0" err="1" smtClean="0">
                <a:solidFill>
                  <a:schemeClr val="accent3">
                    <a:lumMod val="50000"/>
                  </a:schemeClr>
                </a:solidFill>
                <a:latin typeface="Franklin Gothic Book" pitchFamily="34" charset="0"/>
              </a:rPr>
              <a:t>Bracs</a:t>
            </a:r>
            <a:endParaRPr lang="en-US" sz="4000" b="1" dirty="0" smtClean="0">
              <a:solidFill>
                <a:schemeClr val="accent3">
                  <a:lumMod val="50000"/>
                </a:schemeClr>
              </a:solidFill>
              <a:latin typeface="Franklin Gothic Book" pitchFamily="34" charset="0"/>
            </a:endParaRPr>
          </a:p>
        </p:txBody>
      </p:sp>
      <p:sp>
        <p:nvSpPr>
          <p:cNvPr id="3" name="Content Placeholder 2"/>
          <p:cNvSpPr>
            <a:spLocks noGrp="1"/>
          </p:cNvSpPr>
          <p:nvPr>
            <p:ph idx="1"/>
          </p:nvPr>
        </p:nvSpPr>
        <p:spPr>
          <a:xfrm>
            <a:off x="214282" y="2046309"/>
            <a:ext cx="8643998" cy="4597401"/>
          </a:xfrm>
        </p:spPr>
        <p:txBody>
          <a:bodyPr>
            <a:normAutofit fontScale="40000" lnSpcReduction="20000"/>
          </a:bodyPr>
          <a:lstStyle/>
          <a:p>
            <a:pPr marL="0" algn="just">
              <a:buNone/>
            </a:pPr>
            <a:r>
              <a:rPr lang="en-US" sz="6200" b="1" dirty="0" smtClean="0">
                <a:solidFill>
                  <a:srgbClr val="002060"/>
                </a:solidFill>
                <a:latin typeface="Franklin Gothic Book" pitchFamily="34" charset="0"/>
              </a:rPr>
              <a:t> </a:t>
            </a:r>
          </a:p>
          <a:p>
            <a:pPr marL="0" algn="just">
              <a:buNone/>
            </a:pPr>
            <a:r>
              <a:rPr lang="en-US" sz="6200" b="1" dirty="0" smtClean="0">
                <a:solidFill>
                  <a:srgbClr val="002060"/>
                </a:solidFill>
                <a:latin typeface="Franklin Gothic Book" pitchFamily="34" charset="0"/>
              </a:rPr>
              <a:t>Shri M. </a:t>
            </a:r>
            <a:r>
              <a:rPr lang="en-US" sz="6200" b="1" dirty="0" err="1" smtClean="0">
                <a:solidFill>
                  <a:srgbClr val="002060"/>
                </a:solidFill>
                <a:latin typeface="Franklin Gothic Book" pitchFamily="34" charset="0"/>
              </a:rPr>
              <a:t>Nandakumar</a:t>
            </a:r>
            <a:r>
              <a:rPr lang="en-US" sz="6200" b="1" dirty="0" smtClean="0">
                <a:solidFill>
                  <a:srgbClr val="002060"/>
                </a:solidFill>
                <a:latin typeface="Franklin Gothic Book" pitchFamily="34" charset="0"/>
              </a:rPr>
              <a:t> promoted M/s Le </a:t>
            </a:r>
            <a:r>
              <a:rPr lang="en-US" sz="6200" b="1" dirty="0" err="1" smtClean="0">
                <a:solidFill>
                  <a:srgbClr val="002060"/>
                </a:solidFill>
                <a:latin typeface="Franklin Gothic Book" pitchFamily="34" charset="0"/>
              </a:rPr>
              <a:t>Bracs</a:t>
            </a:r>
            <a:r>
              <a:rPr lang="en-US" sz="6200" b="1" dirty="0" smtClean="0">
                <a:solidFill>
                  <a:srgbClr val="002060"/>
                </a:solidFill>
                <a:latin typeface="Franklin Gothic Book" pitchFamily="34" charset="0"/>
              </a:rPr>
              <a:t> Rubber which commenced manufacturing activities in 1989 at  their factory at </a:t>
            </a:r>
            <a:r>
              <a:rPr lang="en-US" sz="6200" b="1" dirty="0" err="1" smtClean="0">
                <a:solidFill>
                  <a:srgbClr val="002060"/>
                </a:solidFill>
                <a:latin typeface="Franklin Gothic Book" pitchFamily="34" charset="0"/>
              </a:rPr>
              <a:t>Puducherry</a:t>
            </a:r>
            <a:r>
              <a:rPr lang="en-US" sz="6200" b="1" dirty="0" smtClean="0">
                <a:solidFill>
                  <a:srgbClr val="002060"/>
                </a:solidFill>
                <a:latin typeface="Franklin Gothic Book" pitchFamily="34" charset="0"/>
              </a:rPr>
              <a:t>, India.   The facilities are integrated for the fabrication and rubber lining of Pipes and Fittings, Tanks &amp; Vessels.  The unit also executes ‘On Site' lining of equipment’s which is too large to be transported.  Le </a:t>
            </a:r>
            <a:r>
              <a:rPr lang="en-US" sz="6200" b="1" dirty="0" err="1" smtClean="0">
                <a:solidFill>
                  <a:srgbClr val="002060"/>
                </a:solidFill>
                <a:latin typeface="Franklin Gothic Book" pitchFamily="34" charset="0"/>
              </a:rPr>
              <a:t>Bracs</a:t>
            </a:r>
            <a:r>
              <a:rPr lang="en-US" sz="6200" b="1" dirty="0" smtClean="0">
                <a:solidFill>
                  <a:srgbClr val="002060"/>
                </a:solidFill>
                <a:latin typeface="Franklin Gothic Book" pitchFamily="34" charset="0"/>
              </a:rPr>
              <a:t> Rubber is the only Rubber lining Company in India with a State-of-Art Extruded Machine manufacturing rubber sheet of thickness from 2mm to 10 mm.  These can be used in anti- corrosive and anti-abrasive application.   The unit has been given IS0 9001:2015, IS0 14001:2015, and IS0 18001:2007 certification.  The Management is committed to product quality and adhering to Environmental norms and Safety.</a:t>
            </a:r>
          </a:p>
          <a:p>
            <a:pPr algn="just">
              <a:buNone/>
            </a:pPr>
            <a:endParaRPr lang="en-US" b="1" dirty="0" smtClean="0">
              <a:solidFill>
                <a:srgbClr val="002060"/>
              </a:solidFill>
              <a:latin typeface="Franklin Gothic Book"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0166" y="2859472"/>
            <a:ext cx="6441299" cy="1569660"/>
          </a:xfrm>
          <a:prstGeom prst="rect">
            <a:avLst/>
          </a:prstGeom>
          <a:blipFill>
            <a:blip r:embed="rId2"/>
            <a:tile tx="0" ty="0" sx="100000" sy="100000" flip="none" algn="tl"/>
          </a:blipFill>
          <a:ln>
            <a:solidFill>
              <a:schemeClr val="accent6">
                <a:lumMod val="50000"/>
              </a:schemeClr>
            </a:solidFill>
          </a:ln>
        </p:spPr>
        <p:txBody>
          <a:bodyPr wrap="square">
            <a:spAutoFit/>
          </a:bodyPr>
          <a:lstStyle/>
          <a:p>
            <a:pPr algn="ctr"/>
            <a:r>
              <a:rPr lang="en-US" sz="9600" b="1" dirty="0" smtClean="0">
                <a:ln w="18000">
                  <a:solidFill>
                    <a:srgbClr val="002060"/>
                  </a:solidFill>
                  <a:prstDash val="solid"/>
                  <a:miter lim="800000"/>
                </a:ln>
                <a:solidFill>
                  <a:srgbClr val="002060"/>
                </a:solidFill>
                <a:effectLst>
                  <a:outerShdw blurRad="25500" dist="23000" dir="7020000" algn="tl">
                    <a:srgbClr val="000000">
                      <a:alpha val="50000"/>
                    </a:srgbClr>
                  </a:outerShdw>
                </a:effectLst>
                <a:latin typeface="Franklin Gothic Book" pitchFamily="34" charset="0"/>
              </a:rPr>
              <a:t>Thanks</a:t>
            </a:r>
            <a:endParaRPr lang="en-US" sz="9600" b="1" dirty="0">
              <a:ln w="18000">
                <a:solidFill>
                  <a:srgbClr val="002060"/>
                </a:solidFill>
                <a:prstDash val="solid"/>
                <a:miter lim="800000"/>
              </a:ln>
              <a:solidFill>
                <a:srgbClr val="002060"/>
              </a:solidFill>
              <a:effectLst>
                <a:outerShdw blurRad="25500" dist="23000" dir="7020000" algn="tl">
                  <a:srgbClr val="000000">
                    <a:alpha val="50000"/>
                  </a:srgbClr>
                </a:outerShdw>
              </a:effectLst>
              <a:latin typeface="Franklin Gothic Book" pitchFamily="34" charset="0"/>
            </a:endParaRPr>
          </a:p>
        </p:txBody>
      </p:sp>
      <p:pic>
        <p:nvPicPr>
          <p:cNvPr id="3" name="Picture 2" descr="C:\Users\Sanjeev\Pictures\final logo cosidc.TIF"/>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28596" y="357166"/>
            <a:ext cx="1847832" cy="1600188"/>
          </a:xfrm>
          <a:prstGeom prst="rect">
            <a:avLst/>
          </a:prstGeom>
          <a:noFill/>
          <a:ln>
            <a:noFill/>
          </a:ln>
        </p:spPr>
      </p:pic>
      <p:pic>
        <p:nvPicPr>
          <p:cNvPr id="4" name="Picture 2" descr="E:\Desktop\My Document\Awards 2018 ~ GOA\logo1.png"/>
          <p:cNvPicPr>
            <a:picLocks noChangeAspect="1" noChangeArrowheads="1"/>
          </p:cNvPicPr>
          <p:nvPr/>
        </p:nvPicPr>
        <p:blipFill>
          <a:blip r:embed="rId4"/>
          <a:srcRect/>
          <a:stretch>
            <a:fillRect/>
          </a:stretch>
        </p:blipFill>
        <p:spPr bwMode="auto">
          <a:xfrm>
            <a:off x="7215206" y="428604"/>
            <a:ext cx="1500198" cy="1500198"/>
          </a:xfrm>
          <a:prstGeom prst="rect">
            <a:avLst/>
          </a:prstGeom>
          <a:noFill/>
        </p:spPr>
      </p:pic>
    </p:spTree>
  </p:cSld>
  <p:clrMapOvr>
    <a:masterClrMapping/>
  </p:clrMapOvr>
</p:sld>
</file>

<file path=ppt/theme/theme1.xml><?xml version="1.0" encoding="utf-8"?>
<a:theme xmlns:a="http://schemas.openxmlformats.org/drawingml/2006/main" name="AWARDEES PROFILE ~2018 final-01.03.1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AWARDEES PROFILE ~2018 final-01.03.18</Template>
  <TotalTime>13</TotalTime>
  <Words>1152</Words>
  <Application>Microsoft Office PowerPoint</Application>
  <PresentationFormat>On-screen Show (4:3)</PresentationFormat>
  <Paragraphs>246</Paragraphs>
  <Slides>86</Slides>
  <Notes>0</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AWARDEES PROFILE ~2018 final-01.03.18</vt:lpstr>
      <vt:lpstr>Slide 1</vt:lpstr>
      <vt:lpstr>Assam Financial Corporation {AFC}, Guwahati  M/s Basils India Pvt. Ltd.</vt:lpstr>
      <vt:lpstr>Assam Financial Corporation {AFC}, Guwahati  M/s Basils India Pvt. Ltd.</vt:lpstr>
      <vt:lpstr>Assam Financial Corporation {AFC}, Guwahati  M/s Hotel Pangsu Pass</vt:lpstr>
      <vt:lpstr>Assam Financial Corporation {AFC}, Guwahati  M/s Hotel Pangsu Pass</vt:lpstr>
      <vt:lpstr>Assam Financial Corporation {AFC}, Guwahati  M/S Boruah Automobiles</vt:lpstr>
      <vt:lpstr>Assam Financial Corporation {AFC}, Guwahati  M/S Boruah Automobiles</vt:lpstr>
      <vt:lpstr>Rajasthan Financial Corporation {RFC}, Jaipur M/s Pandit Stone Industries</vt:lpstr>
      <vt:lpstr>Rajasthan Financial Corporation {RFC}, Jaipur M/s Pandit Stone Industries</vt:lpstr>
      <vt:lpstr>Rajasthan Financial Corporation {RFC}, Jaipur M/s Malkera Hotels And Resorts Pvt. Ltd.</vt:lpstr>
      <vt:lpstr>Rajasthan Financial Corporation {RFC}, Jaipur M/s Malkera Hotels And Resorts Pvt. Ltd.</vt:lpstr>
      <vt:lpstr>Rajasthan Financial Corporation {RFC}, Jaipur M/s Hotel Burja Haveli</vt:lpstr>
      <vt:lpstr>Rajasthan Financial Corporation {RFC}, Jaipur M/s Hotel Burja Haveli</vt:lpstr>
      <vt:lpstr>Rajasthan Financial Corporation {RFC}, Jaipur M/s Hovis Food</vt:lpstr>
      <vt:lpstr>Rajasthan Financial Corporation {RFC}, Jaipur M/s Hovis Food</vt:lpstr>
      <vt:lpstr>Rajasthan Financial Corporation {RFC}, Jaipur M/s Vidhisha Food Products</vt:lpstr>
      <vt:lpstr>Rajasthan Financial Corporation {RFC}, Jaipur M/s Vidhisha Food Products</vt:lpstr>
      <vt:lpstr>Rajasthan Financial Corporation {RFC}, Jaipur M/s Construction Aid</vt:lpstr>
      <vt:lpstr>EDC Limited, GOA    M/s Goa Sintered Products Pvt. Ltd.</vt:lpstr>
      <vt:lpstr>EDC Limited, GOA   M/s Goa Sintered Products Pvt. Ltd.</vt:lpstr>
      <vt:lpstr>EDC Limited, GOA   M/s Ritz Classic Restaurant And Bar</vt:lpstr>
      <vt:lpstr>EDC Limited, GOA   M/s Ritz Classic Restaurant And Bar</vt:lpstr>
      <vt:lpstr>EDC Limited, GOA   M/s Kamat Automobiles Pvt. Ltd.</vt:lpstr>
      <vt:lpstr>EDC Limited, GOA   M/s Kamat Automobiles Pvt. Ltd.</vt:lpstr>
      <vt:lpstr>  EDC Limited, GOA   M/s Alcon Resort Holdings P. Ltd.  </vt:lpstr>
      <vt:lpstr>  EDC Limited, GOA   M/s Alcon Resort Holdings P. Ltd.  </vt:lpstr>
      <vt:lpstr>EDC Limited, GOA   M/s Astra Concrete Products </vt:lpstr>
      <vt:lpstr>EDC Limited, GOA   M/s Astra Concrete Products </vt:lpstr>
      <vt:lpstr>Madhya Pradesh Financial Corp. {MPFC} Indore M/s Universal Motors</vt:lpstr>
      <vt:lpstr>Madhya Pradesh Financial Corp. {MPFC} Indore M/s Universal Motors</vt:lpstr>
      <vt:lpstr>Madhya Pradesh Financial Corp. {MPFC} Indore M/s SRK Kitchen Appliances Pvt. Ltd.</vt:lpstr>
      <vt:lpstr>Madhya Pradesh Financial Corp. {MPFC} Indore M/s SRK Kitchen Appliances Pvt. Ltd.</vt:lpstr>
      <vt:lpstr>Madhya Pradesh Financial Corp. {MPFC} Indore M/s Shakambhari Enterprises</vt:lpstr>
      <vt:lpstr>Madhya Pradesh Financial Corp. {MPFC} Indore M/s Shakambhari Enterprises</vt:lpstr>
      <vt:lpstr>Madhya Pradesh Financial Corp. {MPFC} Indore M/s Amitex Engineering Services Pvt. Ltd.</vt:lpstr>
      <vt:lpstr>Madhya Pradesh Financial Corp. {MPFC} Indore M/s Amitex Engineering Services Pvt. Ltd.</vt:lpstr>
      <vt:lpstr>Kerala Financial Corporation {KFC} Thiruvananthapuram  M/s Kapstone Industries Pvt. Ltd.</vt:lpstr>
      <vt:lpstr>Kerala Financial Corporation {KFC} Thiruvananthapuram  M/s Kapstone Industries Pvt. Ltd.</vt:lpstr>
      <vt:lpstr>Kerala Financial Corporation {KFC} Thiruvananthapuram  M/s Aeka Biochemical Pvt. Ltd.</vt:lpstr>
      <vt:lpstr>Kerala Financial Corporation {KFC} Thiruvananthapuram  M/s Somatheeram Beach Resort</vt:lpstr>
      <vt:lpstr>Kerala Financial Corporation {KFC} Thiruvananthapuram  M/s Somatheeram Beach Resort</vt:lpstr>
      <vt:lpstr>Kerala Financial Corporation {KFC} Thiruvananthapuram  M/s Hailstone Innovations</vt:lpstr>
      <vt:lpstr>Tamilnadu Industrial Investment Corporation Limited {TIIC}, Chennai  M/s E Bags</vt:lpstr>
      <vt:lpstr>Tamilnadu Industrial Investment Corporation Limited {TIIC}, Chennai  M/s E Bags</vt:lpstr>
      <vt:lpstr>Tamilnadu Industrial Investment Corporation Limited {TIIC}, Chennai  M/s R K Metal Roofings Pvt. Ltd.</vt:lpstr>
      <vt:lpstr>Tamilnadu Industrial Investment Corporation Limited {TIIC}, Chennai  M/s R K Metal Roofings Pvt. Ltd.</vt:lpstr>
      <vt:lpstr>Tamilnadu Industrial Investment Corporation Limited {TIIC}, Chennai  M/s Copral Insulated Conductors Pvt. Ltd.</vt:lpstr>
      <vt:lpstr>Tamilnadu Industrial Investment Corporation Limited {TIIC}, Chennai  M/s Copral Insulated Conductors Pvt. Ltd.</vt:lpstr>
      <vt:lpstr>Karnataka State Financial Corporation {KSFC}, Bangalore M/s Supreem Pharmaceuticals Mysore P. Ltd.</vt:lpstr>
      <vt:lpstr>Karnataka State Financial Corporation {KSFC}, Bangalore M/s Supreem Pharmaceuticals Mysore P. Ltd.</vt:lpstr>
      <vt:lpstr>Karnataka State Financial Corporation {KSFC}, Bangalore M/s Sakthi Accumulators Pvt.Ltd</vt:lpstr>
      <vt:lpstr>Karnataka State Financial Corporation {KSFC}, Bangalore M/s Sakthi Accumulators Pvt.Ltd</vt:lpstr>
      <vt:lpstr>Karnataka State Financial Corporation {KSFC}, Bangalore M/s Mallur Flora &amp; Hospitality Pvt. Ltd.</vt:lpstr>
      <vt:lpstr>Karnataka State Financial Corporation {KSFC}, Bangalore M/s Mallur Flora &amp; Hospitality Pvt. Ltd.</vt:lpstr>
      <vt:lpstr>Karnataka State Financial Corporation {KSFC}, Bangalore M/s Girish Paper Packaging (P) Ltd.</vt:lpstr>
      <vt:lpstr>Karnataka State Financial Corporation {KSFC}, Bangalore M/s Girish Paper Packaging (P) Ltd.</vt:lpstr>
      <vt:lpstr>Karnataka State Financial Corporation {KSFC}, Bangalore M/s Shri Krishna Pipe Industries</vt:lpstr>
      <vt:lpstr>Karnataka State Financial Corporation {KSFC}, Bangalore M/s Shri Krishna Pipe Industries</vt:lpstr>
      <vt:lpstr>Karnataka State Financial Corporation {KSFC}, Bangalore M/s Karnataka OEM &amp; Spares Pvt. Ltd.           </vt:lpstr>
      <vt:lpstr>Karnataka State Financial Corporation {KSFC}, Bangalore M/s Karnataka OEM &amp; Spares Pvt. Ltd. </vt:lpstr>
      <vt:lpstr>Karnataka State Financial Corporation {KSFC}, Bangalore M/s Hotel Shashinag Residency</vt:lpstr>
      <vt:lpstr>Karnataka State Financial Corporation {KSFC}, Bangalore M/s Hotel Shashinag Residency</vt:lpstr>
      <vt:lpstr>Karnataka State Financial Corporation {KSFC}, Bangalore M/s Hotel Lumbini</vt:lpstr>
      <vt:lpstr>Karnataka State Financial Corporation {KSFC}, Bangalore M/s Hotel Lumbini</vt:lpstr>
      <vt:lpstr>Andhra Pradesh State Financial Corporation {APSFC}, Vijayawada M/s A One Ispat Pvt. Ltd.</vt:lpstr>
      <vt:lpstr>Andhra Pradesh State Financial Corporation {APSFC}, Vijayawada M/s Vedha Entech India Pvt. Ltd.</vt:lpstr>
      <vt:lpstr>Andhra Pradesh State Financial Corporation {APSFC}, Vijayawada M/s Vedha Entech India Pvt. Ltd.</vt:lpstr>
      <vt:lpstr>Andhra Pradesh State Financial Corporation {APSFC}, Vijayawada M/s Deccan Ferro Alloys (P) Ltd. </vt:lpstr>
      <vt:lpstr>Andhra Pradesh State Financial Corporation {APSFC}, Vijayawada M/s Deccan Ferro Alloys (P) Ltd. </vt:lpstr>
      <vt:lpstr>Andhra Pradesh State Financial Corporation {APSFC}, Vijayawada M/s Coastal Fats &amp; Oils Pvt. Ltd.</vt:lpstr>
      <vt:lpstr>Andhra Pradesh State Financial Corporation {APSFC}, Vijayawada M/s Coastal Fats &amp; Oils Pvt. Ltd.</vt:lpstr>
      <vt:lpstr>Andhra Pradesh State Financial Corporation {APSFC}, Vijayawada M/s Sree Arka Greentech Pvt. Ltd.</vt:lpstr>
      <vt:lpstr>Andhra Pradesh State Financial Corporation {APSFC}, Vijayawada M/s Sree Arka Greentech Pvt. Ltd.</vt:lpstr>
      <vt:lpstr>Andhra Pradesh State Financial Corporation {APSFC}, Vijayawada M/s Deekshitha Packagings</vt:lpstr>
      <vt:lpstr>Andhra Pradesh State Financial Corporation {APSFC}, Vijayawada M/s Deekshitha Packagings</vt:lpstr>
      <vt:lpstr>West Bengal Financial Corporation {WBFC}, Kolkata M/s Hotel Dreamland  Pvt. Ltd.</vt:lpstr>
      <vt:lpstr>West Bengal Financial Corporation {WBFC}, Kolkata M/s Hotel Dreamland  Pvt. Ltd.</vt:lpstr>
      <vt:lpstr>West Bengal Financial Corporation {WBFC}, Kolkata M/s Reliable Hatcheries Pvt. Ltd. </vt:lpstr>
      <vt:lpstr>West Bengal Financial Corporation {WBFC}, Kolkata M/s Reliable Hatcheries Pvt. Ltd. </vt:lpstr>
      <vt:lpstr>PIPDIC, Pondicherry M/s G.K.M. New Pharma</vt:lpstr>
      <vt:lpstr>PIPDIC, Pondicherry M/s G.K.M. New Pharma</vt:lpstr>
      <vt:lpstr>PIPDIC, Pondicherry M/s Fine Automotive &amp; Industrial Radiators Pvt. Ltd.</vt:lpstr>
      <vt:lpstr>PIPDIC, Pondicherry M/s Fine Automotive &amp; Industrial Radiators Pvt. Ltd.</vt:lpstr>
      <vt:lpstr>PIPDIC, Pondicherry M/s Le Bracs</vt:lpstr>
      <vt:lpstr>PIPDIC, Pondicherry M/s Le Bracs</vt:lpstr>
      <vt:lpstr>Slide 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I3</dc:creator>
  <cp:lastModifiedBy>I3</cp:lastModifiedBy>
  <cp:revision>4</cp:revision>
  <dcterms:created xsi:type="dcterms:W3CDTF">2018-03-01T06:31:46Z</dcterms:created>
  <dcterms:modified xsi:type="dcterms:W3CDTF">2018-03-01T07:01:16Z</dcterms:modified>
</cp:coreProperties>
</file>